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7" r:id="rId2"/>
    <p:sldId id="259" r:id="rId3"/>
    <p:sldId id="258" r:id="rId4"/>
    <p:sldId id="260" r:id="rId5"/>
    <p:sldId id="266" r:id="rId6"/>
    <p:sldId id="264" r:id="rId7"/>
    <p:sldId id="261" r:id="rId8"/>
    <p:sldId id="263"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24" y="60"/>
      </p:cViewPr>
      <p:guideLst/>
    </p:cSldViewPr>
  </p:slideViewPr>
  <p:notesTextViewPr>
    <p:cViewPr>
      <p:scale>
        <a:sx n="1" d="1"/>
        <a:sy n="1" d="1"/>
      </p:scale>
      <p:origin x="0" y="0"/>
    </p:cViewPr>
  </p:notesTextViewPr>
  <p:sorterViewPr>
    <p:cViewPr>
      <p:scale>
        <a:sx n="100" d="100"/>
        <a:sy n="100" d="100"/>
      </p:scale>
      <p:origin x="0" y="-27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CBC35E-6D83-41E4-8D43-59A86DA2C307}"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45E5A-32E8-4204-9819-DC5903755D76}" type="slidenum">
              <a:rPr lang="en-US" smtClean="0"/>
              <a:t>‹#›</a:t>
            </a:fld>
            <a:endParaRPr lang="en-US"/>
          </a:p>
        </p:txBody>
      </p:sp>
    </p:spTree>
    <p:extLst>
      <p:ext uri="{BB962C8B-B14F-4D97-AF65-F5344CB8AC3E}">
        <p14:creationId xmlns:p14="http://schemas.microsoft.com/office/powerpoint/2010/main" val="193684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CBC35E-6D83-41E4-8D43-59A86DA2C307}"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45E5A-32E8-4204-9819-DC5903755D76}" type="slidenum">
              <a:rPr lang="en-US" smtClean="0"/>
              <a:t>‹#›</a:t>
            </a:fld>
            <a:endParaRPr lang="en-US"/>
          </a:p>
        </p:txBody>
      </p:sp>
    </p:spTree>
    <p:extLst>
      <p:ext uri="{BB962C8B-B14F-4D97-AF65-F5344CB8AC3E}">
        <p14:creationId xmlns:p14="http://schemas.microsoft.com/office/powerpoint/2010/main" val="323957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CBC35E-6D83-41E4-8D43-59A86DA2C307}"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45E5A-32E8-4204-9819-DC5903755D76}" type="slidenum">
              <a:rPr lang="en-US" smtClean="0"/>
              <a:t>‹#›</a:t>
            </a:fld>
            <a:endParaRPr lang="en-US"/>
          </a:p>
        </p:txBody>
      </p:sp>
    </p:spTree>
    <p:extLst>
      <p:ext uri="{BB962C8B-B14F-4D97-AF65-F5344CB8AC3E}">
        <p14:creationId xmlns:p14="http://schemas.microsoft.com/office/powerpoint/2010/main" val="4156067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CBC35E-6D83-41E4-8D43-59A86DA2C307}"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45E5A-32E8-4204-9819-DC5903755D7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51357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CBC35E-6D83-41E4-8D43-59A86DA2C307}"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45E5A-32E8-4204-9819-DC5903755D76}" type="slidenum">
              <a:rPr lang="en-US" smtClean="0"/>
              <a:t>‹#›</a:t>
            </a:fld>
            <a:endParaRPr lang="en-US"/>
          </a:p>
        </p:txBody>
      </p:sp>
    </p:spTree>
    <p:extLst>
      <p:ext uri="{BB962C8B-B14F-4D97-AF65-F5344CB8AC3E}">
        <p14:creationId xmlns:p14="http://schemas.microsoft.com/office/powerpoint/2010/main" val="208766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CBC35E-6D83-41E4-8D43-59A86DA2C307}" type="datetimeFigureOut">
              <a:rPr lang="en-US" smtClean="0"/>
              <a:t>11/20/2023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45E5A-32E8-4204-9819-DC5903755D76}" type="slidenum">
              <a:rPr lang="en-US" smtClean="0"/>
              <a:t>‹#›</a:t>
            </a:fld>
            <a:endParaRPr lang="en-US"/>
          </a:p>
        </p:txBody>
      </p:sp>
    </p:spTree>
    <p:extLst>
      <p:ext uri="{BB962C8B-B14F-4D97-AF65-F5344CB8AC3E}">
        <p14:creationId xmlns:p14="http://schemas.microsoft.com/office/powerpoint/2010/main" val="2597815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CBC35E-6D83-41E4-8D43-59A86DA2C307}" type="datetimeFigureOut">
              <a:rPr lang="en-US" smtClean="0"/>
              <a:t>11/20/2023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45E5A-32E8-4204-9819-DC5903755D76}" type="slidenum">
              <a:rPr lang="en-US" smtClean="0"/>
              <a:t>‹#›</a:t>
            </a:fld>
            <a:endParaRPr lang="en-US"/>
          </a:p>
        </p:txBody>
      </p:sp>
    </p:spTree>
    <p:extLst>
      <p:ext uri="{BB962C8B-B14F-4D97-AF65-F5344CB8AC3E}">
        <p14:creationId xmlns:p14="http://schemas.microsoft.com/office/powerpoint/2010/main" val="2755821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BC35E-6D83-41E4-8D43-59A86DA2C307}"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45E5A-32E8-4204-9819-DC5903755D76}" type="slidenum">
              <a:rPr lang="en-US" smtClean="0"/>
              <a:t>‹#›</a:t>
            </a:fld>
            <a:endParaRPr lang="en-US"/>
          </a:p>
        </p:txBody>
      </p:sp>
    </p:spTree>
    <p:extLst>
      <p:ext uri="{BB962C8B-B14F-4D97-AF65-F5344CB8AC3E}">
        <p14:creationId xmlns:p14="http://schemas.microsoft.com/office/powerpoint/2010/main" val="322345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BC35E-6D83-41E4-8D43-59A86DA2C307}"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45E5A-32E8-4204-9819-DC5903755D76}" type="slidenum">
              <a:rPr lang="en-US" smtClean="0"/>
              <a:t>‹#›</a:t>
            </a:fld>
            <a:endParaRPr lang="en-US"/>
          </a:p>
        </p:txBody>
      </p:sp>
    </p:spTree>
    <p:extLst>
      <p:ext uri="{BB962C8B-B14F-4D97-AF65-F5344CB8AC3E}">
        <p14:creationId xmlns:p14="http://schemas.microsoft.com/office/powerpoint/2010/main" val="368313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6CBC35E-6D83-41E4-8D43-59A86DA2C307}"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45E5A-32E8-4204-9819-DC5903755D76}" type="slidenum">
              <a:rPr lang="en-US" smtClean="0"/>
              <a:t>‹#›</a:t>
            </a:fld>
            <a:endParaRPr lang="en-US"/>
          </a:p>
        </p:txBody>
      </p:sp>
    </p:spTree>
    <p:extLst>
      <p:ext uri="{BB962C8B-B14F-4D97-AF65-F5344CB8AC3E}">
        <p14:creationId xmlns:p14="http://schemas.microsoft.com/office/powerpoint/2010/main" val="145971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CBC35E-6D83-41E4-8D43-59A86DA2C307}"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45E5A-32E8-4204-9819-DC5903755D76}" type="slidenum">
              <a:rPr lang="en-US" smtClean="0"/>
              <a:t>‹#›</a:t>
            </a:fld>
            <a:endParaRPr lang="en-US"/>
          </a:p>
        </p:txBody>
      </p:sp>
    </p:spTree>
    <p:extLst>
      <p:ext uri="{BB962C8B-B14F-4D97-AF65-F5344CB8AC3E}">
        <p14:creationId xmlns:p14="http://schemas.microsoft.com/office/powerpoint/2010/main" val="4061739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CBC35E-6D83-41E4-8D43-59A86DA2C307}"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45E5A-32E8-4204-9819-DC5903755D76}" type="slidenum">
              <a:rPr lang="en-US" smtClean="0"/>
              <a:t>‹#›</a:t>
            </a:fld>
            <a:endParaRPr lang="en-US"/>
          </a:p>
        </p:txBody>
      </p:sp>
    </p:spTree>
    <p:extLst>
      <p:ext uri="{BB962C8B-B14F-4D97-AF65-F5344CB8AC3E}">
        <p14:creationId xmlns:p14="http://schemas.microsoft.com/office/powerpoint/2010/main" val="247704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CBC35E-6D83-41E4-8D43-59A86DA2C307}" type="datetimeFigureOut">
              <a:rPr lang="en-US" smtClean="0"/>
              <a:t>11/20/2023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145E5A-32E8-4204-9819-DC5903755D76}" type="slidenum">
              <a:rPr lang="en-US" smtClean="0"/>
              <a:t>‹#›</a:t>
            </a:fld>
            <a:endParaRPr lang="en-US"/>
          </a:p>
        </p:txBody>
      </p:sp>
    </p:spTree>
    <p:extLst>
      <p:ext uri="{BB962C8B-B14F-4D97-AF65-F5344CB8AC3E}">
        <p14:creationId xmlns:p14="http://schemas.microsoft.com/office/powerpoint/2010/main" val="14184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6CBC35E-6D83-41E4-8D43-59A86DA2C307}" type="datetimeFigureOut">
              <a:rPr lang="en-US" smtClean="0"/>
              <a:t>11/20/2023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2145E5A-32E8-4204-9819-DC5903755D76}" type="slidenum">
              <a:rPr lang="en-US" smtClean="0"/>
              <a:t>‹#›</a:t>
            </a:fld>
            <a:endParaRPr lang="en-US"/>
          </a:p>
        </p:txBody>
      </p:sp>
    </p:spTree>
    <p:extLst>
      <p:ext uri="{BB962C8B-B14F-4D97-AF65-F5344CB8AC3E}">
        <p14:creationId xmlns:p14="http://schemas.microsoft.com/office/powerpoint/2010/main" val="84026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6CBC35E-6D83-41E4-8D43-59A86DA2C307}" type="datetimeFigureOut">
              <a:rPr lang="en-US" smtClean="0"/>
              <a:t>11/20/2023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2145E5A-32E8-4204-9819-DC5903755D76}" type="slidenum">
              <a:rPr lang="en-US" smtClean="0"/>
              <a:t>‹#›</a:t>
            </a:fld>
            <a:endParaRPr lang="en-US"/>
          </a:p>
        </p:txBody>
      </p:sp>
    </p:spTree>
    <p:extLst>
      <p:ext uri="{BB962C8B-B14F-4D97-AF65-F5344CB8AC3E}">
        <p14:creationId xmlns:p14="http://schemas.microsoft.com/office/powerpoint/2010/main" val="303802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6CBC35E-6D83-41E4-8D43-59A86DA2C307}" type="datetimeFigureOut">
              <a:rPr lang="en-US" smtClean="0"/>
              <a:t>11/20/2023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2145E5A-32E8-4204-9819-DC5903755D76}" type="slidenum">
              <a:rPr lang="en-US" smtClean="0"/>
              <a:t>‹#›</a:t>
            </a:fld>
            <a:endParaRPr lang="en-US"/>
          </a:p>
        </p:txBody>
      </p:sp>
    </p:spTree>
    <p:extLst>
      <p:ext uri="{BB962C8B-B14F-4D97-AF65-F5344CB8AC3E}">
        <p14:creationId xmlns:p14="http://schemas.microsoft.com/office/powerpoint/2010/main" val="52125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CBC35E-6D83-41E4-8D43-59A86DA2C307}"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45E5A-32E8-4204-9819-DC5903755D76}" type="slidenum">
              <a:rPr lang="en-US" smtClean="0"/>
              <a:t>‹#›</a:t>
            </a:fld>
            <a:endParaRPr lang="en-US"/>
          </a:p>
        </p:txBody>
      </p:sp>
    </p:spTree>
    <p:extLst>
      <p:ext uri="{BB962C8B-B14F-4D97-AF65-F5344CB8AC3E}">
        <p14:creationId xmlns:p14="http://schemas.microsoft.com/office/powerpoint/2010/main" val="154040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6CBC35E-6D83-41E4-8D43-59A86DA2C307}" type="datetimeFigureOut">
              <a:rPr lang="en-US" smtClean="0"/>
              <a:t>11/20/2023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2145E5A-32E8-4204-9819-DC5903755D76}" type="slidenum">
              <a:rPr lang="en-US" smtClean="0"/>
              <a:t>‹#›</a:t>
            </a:fld>
            <a:endParaRPr lang="en-US"/>
          </a:p>
        </p:txBody>
      </p:sp>
    </p:spTree>
    <p:extLst>
      <p:ext uri="{BB962C8B-B14F-4D97-AF65-F5344CB8AC3E}">
        <p14:creationId xmlns:p14="http://schemas.microsoft.com/office/powerpoint/2010/main" val="323589627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thecrimson.com/article/2023/10/16/claudinegpt-taken-dow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whitehouse.gov/briefing-room/presidential-actions/2023/10/30/executive-order-on-the-safe-secure-and-trustworthy-development-and-use-of-artificial-intelligence/" TargetMode="External"/><Relationship Id="rId2" Type="http://schemas.openxmlformats.org/officeDocument/2006/relationships/hyperlink" Target="https://www.whitehouse.gov/briefing-room/statements-releases/2023/10/30/fact-sheet-president-biden-issues-executive-order-on-safe-secure-and-trustworthy-artificial-intelligence/"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wsj.com/market-data/quotes/MSFT" TargetMode="External"/><Relationship Id="rId2" Type="http://schemas.openxmlformats.org/officeDocument/2006/relationships/hyperlink" Target="https://www.wsj.com/articles/chatgpt-ai-chatbot-app-explained-11675865177?mod=article_inlin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awprofessors.typepad.com/nonprofit/2023/02/elon-musk-knows-nonprofit-and-for-profit-when-he-sees-it-.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95659-0E2A-FE91-05E2-4E0D79071DC6}"/>
              </a:ext>
            </a:extLst>
          </p:cNvPr>
          <p:cNvSpPr>
            <a:spLocks noGrp="1"/>
          </p:cNvSpPr>
          <p:nvPr>
            <p:ph type="title"/>
          </p:nvPr>
        </p:nvSpPr>
        <p:spPr>
          <a:xfrm>
            <a:off x="1032387" y="452718"/>
            <a:ext cx="9018447" cy="1400530"/>
          </a:xfrm>
        </p:spPr>
        <p:txBody>
          <a:bodyPr/>
          <a:lstStyle/>
          <a:p>
            <a:pPr algn="ctr"/>
            <a:r>
              <a:rPr lang="en-US" b="1" dirty="0">
                <a:hlinkClick r:id="rId2"/>
              </a:rPr>
              <a:t>ClaudineGPT</a:t>
            </a:r>
            <a:endParaRPr lang="en-US" b="1" dirty="0"/>
          </a:p>
        </p:txBody>
      </p:sp>
      <p:pic>
        <p:nvPicPr>
          <p:cNvPr id="2050" name="Picture 2" descr="Harvard names Claudine Gay 30th president – Harvard Gazette">
            <a:extLst>
              <a:ext uri="{FF2B5EF4-FFF2-40B4-BE49-F238E27FC236}">
                <a16:creationId xmlns:a16="http://schemas.microsoft.com/office/drawing/2014/main" id="{3CCB616A-61DC-F5C9-C498-23D80155C21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0066" y="2052638"/>
            <a:ext cx="6293643"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00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7CFAC-69B2-00F5-A764-7CFB30C8C48C}"/>
              </a:ext>
            </a:extLst>
          </p:cNvPr>
          <p:cNvSpPr>
            <a:spLocks noGrp="1"/>
          </p:cNvSpPr>
          <p:nvPr>
            <p:ph type="title"/>
          </p:nvPr>
        </p:nvSpPr>
        <p:spPr>
          <a:xfrm>
            <a:off x="1154955" y="6964667"/>
            <a:ext cx="8825657" cy="1661174"/>
          </a:xfrm>
        </p:spPr>
        <p:txBody>
          <a:bodyPr>
            <a:normAutofit/>
          </a:bodyPr>
          <a:lstStyle/>
          <a:p>
            <a:r>
              <a:rPr lang="en-US" dirty="0"/>
              <a:t>Minority Report is about the dangers of AI</a:t>
            </a:r>
          </a:p>
        </p:txBody>
      </p:sp>
      <p:pic>
        <p:nvPicPr>
          <p:cNvPr id="3074" name="Picture 2" descr="Minority Report Trailer - Paramount+">
            <a:extLst>
              <a:ext uri="{FF2B5EF4-FFF2-40B4-BE49-F238E27FC236}">
                <a16:creationId xmlns:a16="http://schemas.microsoft.com/office/drawing/2014/main" id="{A4843F32-2A80-D0A1-F71E-CDA896F618E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3335" b="1333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033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8"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B9E88889-3735-7C30-F97B-A8CB8CF6CFA8}"/>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sz="4200" b="0" i="0" kern="1200" dirty="0">
                <a:solidFill>
                  <a:schemeClr val="tx2"/>
                </a:solidFill>
                <a:latin typeface="+mj-lt"/>
                <a:ea typeface="+mj-ea"/>
                <a:cs typeface="+mj-cs"/>
              </a:rPr>
              <a:t>The Perils of AI</a:t>
            </a:r>
            <a:br>
              <a:rPr lang="en-US" sz="4200" b="0" i="0" kern="1200" dirty="0">
                <a:solidFill>
                  <a:schemeClr val="tx2"/>
                </a:solidFill>
                <a:latin typeface="+mj-lt"/>
                <a:ea typeface="+mj-ea"/>
                <a:cs typeface="+mj-cs"/>
              </a:rPr>
            </a:br>
            <a:endParaRPr lang="en-US" sz="4200" b="0" i="0" kern="1200" dirty="0">
              <a:solidFill>
                <a:schemeClr val="tx2"/>
              </a:solidFill>
              <a:latin typeface="+mj-lt"/>
              <a:ea typeface="+mj-ea"/>
              <a:cs typeface="+mj-cs"/>
            </a:endParaRPr>
          </a:p>
        </p:txBody>
      </p:sp>
      <p:sp>
        <p:nvSpPr>
          <p:cNvPr id="3" name="Text Placeholder 2">
            <a:extLst>
              <a:ext uri="{FF2B5EF4-FFF2-40B4-BE49-F238E27FC236}">
                <a16:creationId xmlns:a16="http://schemas.microsoft.com/office/drawing/2014/main" id="{C10E04C1-3AC0-B421-D815-1920D96F3286}"/>
              </a:ext>
            </a:extLst>
          </p:cNvPr>
          <p:cNvSpPr>
            <a:spLocks noGrp="1"/>
          </p:cNvSpPr>
          <p:nvPr>
            <p:ph type="body" sz="half" idx="2"/>
          </p:nvPr>
        </p:nvSpPr>
        <p:spPr>
          <a:xfrm>
            <a:off x="4975861" y="804671"/>
            <a:ext cx="6399930" cy="5248657"/>
          </a:xfrm>
        </p:spPr>
        <p:txBody>
          <a:bodyPr vert="horz" lIns="91440" tIns="45720" rIns="91440" bIns="45720" rtlCol="0" anchor="ctr">
            <a:normAutofit/>
          </a:bodyPr>
          <a:lstStyle/>
          <a:p>
            <a:pPr algn="just"/>
            <a:r>
              <a:rPr lang="en-US" dirty="0">
                <a:effectLst/>
              </a:rPr>
              <a:t>Automated decision-making may produce skewed results that replicate and amplify existing biases. A potential danger, then, is when the public accepts AI-derived conclusions as certainties. This determinist approach to AI decision-making can have dire implications in both criminal and healthcare settings. AI-driven approaches like </a:t>
            </a:r>
            <a:r>
              <a:rPr lang="en-US" dirty="0" err="1">
                <a:effectLst/>
              </a:rPr>
              <a:t>PredPol</a:t>
            </a:r>
            <a:r>
              <a:rPr lang="en-US" dirty="0">
                <a:effectLst/>
              </a:rPr>
              <a:t>, software originally developed by the Los Angeles Police Department and UCLA that purports to help protect one in 33 US citizens, predict when, where, and how crime will occur. A 2016 case study of a US city noted that the approach disproportionately projected crimes in areas with higher populations of non-white and low-income residents. When datasets disproportionately represents the lower power members of society, flagrant discrimination is a likely result.</a:t>
            </a:r>
            <a:endParaRPr lang="en-US" dirty="0"/>
          </a:p>
        </p:txBody>
      </p:sp>
    </p:spTree>
    <p:extLst>
      <p:ext uri="{BB962C8B-B14F-4D97-AF65-F5344CB8AC3E}">
        <p14:creationId xmlns:p14="http://schemas.microsoft.com/office/powerpoint/2010/main" val="2268092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F66A-225F-789D-2428-60ACEC7CA3F3}"/>
              </a:ext>
            </a:extLst>
          </p:cNvPr>
          <p:cNvSpPr>
            <a:spLocks noGrp="1"/>
          </p:cNvSpPr>
          <p:nvPr>
            <p:ph type="title"/>
          </p:nvPr>
        </p:nvSpPr>
        <p:spPr>
          <a:xfrm>
            <a:off x="1154954" y="1447800"/>
            <a:ext cx="8825659" cy="980768"/>
          </a:xfrm>
        </p:spPr>
        <p:txBody>
          <a:bodyPr/>
          <a:lstStyle/>
          <a:p>
            <a:pPr algn="ctr"/>
            <a:r>
              <a:rPr lang="en-US" sz="2800" b="1" dirty="0">
                <a:hlinkClick r:id="rId2"/>
              </a:rPr>
              <a:t>Executive Order</a:t>
            </a:r>
            <a:br>
              <a:rPr lang="en-US" sz="2800" b="1" dirty="0"/>
            </a:br>
            <a:r>
              <a:rPr lang="en-US" sz="2800" b="1" dirty="0"/>
              <a:t>October 30, 2023</a:t>
            </a:r>
          </a:p>
        </p:txBody>
      </p:sp>
      <p:sp>
        <p:nvSpPr>
          <p:cNvPr id="3" name="Text Placeholder 2">
            <a:extLst>
              <a:ext uri="{FF2B5EF4-FFF2-40B4-BE49-F238E27FC236}">
                <a16:creationId xmlns:a16="http://schemas.microsoft.com/office/drawing/2014/main" id="{4E85A7AE-5430-03C2-652E-C8A46C2DAAE8}"/>
              </a:ext>
            </a:extLst>
          </p:cNvPr>
          <p:cNvSpPr>
            <a:spLocks noGrp="1"/>
          </p:cNvSpPr>
          <p:nvPr>
            <p:ph type="body" sz="half" idx="2"/>
          </p:nvPr>
        </p:nvSpPr>
        <p:spPr>
          <a:xfrm>
            <a:off x="1154954" y="2359742"/>
            <a:ext cx="8825659" cy="3660058"/>
          </a:xfrm>
        </p:spPr>
        <p:txBody>
          <a:bodyPr>
            <a:normAutofit/>
          </a:bodyPr>
          <a:lstStyle/>
          <a:p>
            <a:pPr algn="ctr"/>
            <a:r>
              <a:rPr lang="en-US" sz="4800" b="1" dirty="0">
                <a:hlinkClick r:id="rId3"/>
              </a:rPr>
              <a:t>Safe, Secure and Trustworthy</a:t>
            </a:r>
          </a:p>
          <a:p>
            <a:pPr algn="ctr"/>
            <a:r>
              <a:rPr lang="en-US" sz="4800" b="1" dirty="0">
                <a:hlinkClick r:id="rId3"/>
              </a:rPr>
              <a:t>Artificial Intelligence</a:t>
            </a:r>
            <a:endParaRPr lang="en-US" sz="4800" b="1" dirty="0"/>
          </a:p>
        </p:txBody>
      </p:sp>
    </p:spTree>
    <p:extLst>
      <p:ext uri="{BB962C8B-B14F-4D97-AF65-F5344CB8AC3E}">
        <p14:creationId xmlns:p14="http://schemas.microsoft.com/office/powerpoint/2010/main" val="264435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5F8C-CA0C-250E-A29C-32674EDFC345}"/>
              </a:ext>
            </a:extLst>
          </p:cNvPr>
          <p:cNvSpPr>
            <a:spLocks noGrp="1"/>
          </p:cNvSpPr>
          <p:nvPr>
            <p:ph type="title"/>
          </p:nvPr>
        </p:nvSpPr>
        <p:spPr>
          <a:xfrm>
            <a:off x="1029903" y="452718"/>
            <a:ext cx="9020931" cy="939202"/>
          </a:xfrm>
        </p:spPr>
        <p:txBody>
          <a:bodyPr/>
          <a:lstStyle/>
          <a:p>
            <a:pPr algn="ctr"/>
            <a:r>
              <a:rPr lang="en-US" b="1" dirty="0"/>
              <a:t>OPENAI</a:t>
            </a:r>
            <a:br>
              <a:rPr lang="en-US" b="1" dirty="0"/>
            </a:br>
            <a:endParaRPr lang="en-US" b="1" dirty="0"/>
          </a:p>
        </p:txBody>
      </p:sp>
      <p:sp>
        <p:nvSpPr>
          <p:cNvPr id="3" name="Content Placeholder 2">
            <a:extLst>
              <a:ext uri="{FF2B5EF4-FFF2-40B4-BE49-F238E27FC236}">
                <a16:creationId xmlns:a16="http://schemas.microsoft.com/office/drawing/2014/main" id="{AC4994CC-75EB-37C3-DA23-0C41F9EFC9FA}"/>
              </a:ext>
            </a:extLst>
          </p:cNvPr>
          <p:cNvSpPr>
            <a:spLocks noGrp="1"/>
          </p:cNvSpPr>
          <p:nvPr>
            <p:ph idx="1"/>
          </p:nvPr>
        </p:nvSpPr>
        <p:spPr/>
        <p:txBody>
          <a:bodyPr/>
          <a:lstStyle/>
          <a:p>
            <a:pPr marL="0" indent="0" algn="just">
              <a:buNone/>
            </a:pPr>
            <a:r>
              <a:rPr lang="en-US" sz="2400" b="1" i="0" dirty="0">
                <a:effectLst/>
                <a:latin typeface="var(--sans)"/>
              </a:rPr>
              <a:t>Broadly distributed benefits</a:t>
            </a:r>
          </a:p>
          <a:p>
            <a:pPr marL="0" indent="0" algn="just">
              <a:buNone/>
            </a:pPr>
            <a:r>
              <a:rPr lang="en-US" sz="2400" b="1" i="0" dirty="0">
                <a:effectLst/>
                <a:latin typeface="var(--sans)"/>
              </a:rPr>
              <a:t>We commit to use any influence we obtain over AGI’s deployment to ensure it is used for the benefit of all, and to avoid enabling uses of AI or AGI that harm humanity or unduly concentrate power.</a:t>
            </a:r>
          </a:p>
          <a:p>
            <a:pPr marL="0" indent="0" algn="just">
              <a:buNone/>
            </a:pPr>
            <a:r>
              <a:rPr lang="en-US" sz="2400" b="1" i="0" dirty="0">
                <a:effectLst/>
                <a:latin typeface="var(--sans)"/>
              </a:rPr>
              <a:t>Our primary fiduciary duty is to humanity. We anticipate needing to marshal substantial resources to fulfill our mission, but will always diligently act to minimize conflicts of interest among our employees and stakeholders that could compromise broad benefit.</a:t>
            </a:r>
          </a:p>
          <a:p>
            <a:endParaRPr lang="en-US" dirty="0"/>
          </a:p>
        </p:txBody>
      </p:sp>
    </p:spTree>
    <p:extLst>
      <p:ext uri="{BB962C8B-B14F-4D97-AF65-F5344CB8AC3E}">
        <p14:creationId xmlns:p14="http://schemas.microsoft.com/office/powerpoint/2010/main" val="126517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C718-151E-ADE7-4FC6-222ABE2261A6}"/>
              </a:ext>
            </a:extLst>
          </p:cNvPr>
          <p:cNvSpPr>
            <a:spLocks noGrp="1"/>
          </p:cNvSpPr>
          <p:nvPr>
            <p:ph type="title"/>
          </p:nvPr>
        </p:nvSpPr>
        <p:spPr>
          <a:xfrm>
            <a:off x="1103312" y="452718"/>
            <a:ext cx="8947522" cy="1400530"/>
          </a:xfrm>
        </p:spPr>
        <p:txBody>
          <a:bodyPr/>
          <a:lstStyle/>
          <a:p>
            <a:pPr algn="ctr"/>
            <a:r>
              <a:rPr lang="en-US" b="1" dirty="0">
                <a:solidFill>
                  <a:srgbClr val="FF0000"/>
                </a:solidFill>
              </a:rPr>
              <a:t>IRC 501(c)(3)</a:t>
            </a:r>
          </a:p>
        </p:txBody>
      </p:sp>
      <p:sp>
        <p:nvSpPr>
          <p:cNvPr id="3" name="Content Placeholder 2">
            <a:extLst>
              <a:ext uri="{FF2B5EF4-FFF2-40B4-BE49-F238E27FC236}">
                <a16:creationId xmlns:a16="http://schemas.microsoft.com/office/drawing/2014/main" id="{B2B76635-0D87-B6C2-3E3B-ABD818DADA33}"/>
              </a:ext>
            </a:extLst>
          </p:cNvPr>
          <p:cNvSpPr>
            <a:spLocks noGrp="1"/>
          </p:cNvSpPr>
          <p:nvPr>
            <p:ph idx="1"/>
          </p:nvPr>
        </p:nvSpPr>
        <p:spPr/>
        <p:txBody>
          <a:bodyPr/>
          <a:lstStyle/>
          <a:p>
            <a:pPr marL="0" indent="0">
              <a:buNone/>
            </a:pPr>
            <a:r>
              <a:rPr lang="en-US" b="1" dirty="0"/>
              <a:t>“Corporations, and any community chest, fund, or foundation, organized and operated exclusively for religious, charitable, scientific, testing for public safety, literary, or educational purposes no part of the net earnings of which inures to the benefit of any private shareholder or Individual”</a:t>
            </a:r>
          </a:p>
          <a:p>
            <a:pPr marL="0" indent="0">
              <a:buNone/>
            </a:pPr>
            <a:endParaRPr lang="en-US" b="1" dirty="0"/>
          </a:p>
          <a:p>
            <a:pPr marL="0" indent="0">
              <a:buNone/>
            </a:pPr>
            <a:r>
              <a:rPr lang="en-US" b="1" dirty="0"/>
              <a:t>The singular common characteristic of tax-exempt entities is that they should be run by charitalists who are not motivated by profit.  Enforced by the “prohibition against private inurement.  </a:t>
            </a:r>
          </a:p>
          <a:p>
            <a:pPr marL="0" indent="0">
              <a:buNone/>
            </a:pPr>
            <a:endParaRPr lang="en-US" b="1" dirty="0"/>
          </a:p>
          <a:p>
            <a:pPr marL="0" indent="0">
              <a:buNone/>
            </a:pPr>
            <a:r>
              <a:rPr lang="en-US" b="1" dirty="0"/>
              <a:t>In exchange for foregoing profit, charitalists do not have to pay tax.</a:t>
            </a:r>
          </a:p>
        </p:txBody>
      </p:sp>
    </p:spTree>
    <p:extLst>
      <p:ext uri="{BB962C8B-B14F-4D97-AF65-F5344CB8AC3E}">
        <p14:creationId xmlns:p14="http://schemas.microsoft.com/office/powerpoint/2010/main" val="1459292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3A3F-7BEA-2401-F8B4-6EC92AEF36F2}"/>
              </a:ext>
            </a:extLst>
          </p:cNvPr>
          <p:cNvSpPr>
            <a:spLocks noGrp="1"/>
          </p:cNvSpPr>
          <p:nvPr>
            <p:ph type="title"/>
          </p:nvPr>
        </p:nvSpPr>
        <p:spPr>
          <a:xfrm>
            <a:off x="1154954" y="664143"/>
            <a:ext cx="8825659" cy="1116531"/>
          </a:xfrm>
        </p:spPr>
        <p:txBody>
          <a:bodyPr/>
          <a:lstStyle/>
          <a:p>
            <a:pPr algn="ctr"/>
            <a:r>
              <a:rPr lang="en-US" sz="2400" b="1" dirty="0"/>
              <a:t>Why do we have tax exemption?</a:t>
            </a:r>
          </a:p>
        </p:txBody>
      </p:sp>
      <p:sp>
        <p:nvSpPr>
          <p:cNvPr id="3" name="Text Placeholder 2">
            <a:extLst>
              <a:ext uri="{FF2B5EF4-FFF2-40B4-BE49-F238E27FC236}">
                <a16:creationId xmlns:a16="http://schemas.microsoft.com/office/drawing/2014/main" id="{3339E0F5-6A29-5D8D-DF6B-F1CCDBF6B623}"/>
              </a:ext>
            </a:extLst>
          </p:cNvPr>
          <p:cNvSpPr>
            <a:spLocks noGrp="1"/>
          </p:cNvSpPr>
          <p:nvPr>
            <p:ph type="body" sz="half" idx="2"/>
          </p:nvPr>
        </p:nvSpPr>
        <p:spPr>
          <a:xfrm>
            <a:off x="1154954" y="1963554"/>
            <a:ext cx="8825659" cy="4056246"/>
          </a:xfrm>
        </p:spPr>
        <p:txBody>
          <a:bodyPr/>
          <a:lstStyle/>
          <a:p>
            <a:r>
              <a:rPr lang="en-US" b="1" dirty="0"/>
              <a:t>a</a:t>
            </a:r>
            <a:r>
              <a:rPr lang="en-US" dirty="0"/>
              <a:t>.	</a:t>
            </a:r>
            <a:r>
              <a:rPr lang="en-US" sz="2000" b="1" dirty="0"/>
              <a:t>Market failure – public goods and countering the free rider effect</a:t>
            </a:r>
          </a:p>
          <a:p>
            <a:r>
              <a:rPr lang="en-US" sz="2000" b="1" dirty="0"/>
              <a:t>b.	Ameliorate the amoral character of the market</a:t>
            </a:r>
          </a:p>
          <a:p>
            <a:r>
              <a:rPr lang="en-US" sz="2000" b="1" dirty="0"/>
              <a:t>	i.	Markets allocate to the highest bidder and winners take all</a:t>
            </a:r>
          </a:p>
          <a:p>
            <a:r>
              <a:rPr lang="en-US" sz="2000" b="1" dirty="0"/>
              <a:t>	ii.	Markets are not concerned about ESG</a:t>
            </a:r>
          </a:p>
          <a:p>
            <a:r>
              <a:rPr lang="en-US" sz="2000" b="1" dirty="0"/>
              <a:t>	iii.	Markets require winners and losers</a:t>
            </a:r>
          </a:p>
          <a:p>
            <a:r>
              <a:rPr lang="en-US" sz="2000" b="1" dirty="0"/>
              <a:t>c.	Charities serve democratic purposes by dispersing power and   	enabling grass roots to prioritize public policy initiatives and 	methods.  Prevents concentrated political power.</a:t>
            </a:r>
          </a:p>
          <a:p>
            <a:r>
              <a:rPr lang="en-US" sz="2000" b="1" dirty="0"/>
              <a:t>d.	</a:t>
            </a:r>
            <a:r>
              <a:rPr lang="en-US" sz="2000" b="1" dirty="0">
                <a:solidFill>
                  <a:srgbClr val="FF0000"/>
                </a:solidFill>
              </a:rPr>
              <a:t>Charities prop up capitalism by making misery tolerable  and 	squelching revolution</a:t>
            </a:r>
          </a:p>
          <a:p>
            <a:endParaRPr lang="en-US" dirty="0"/>
          </a:p>
        </p:txBody>
      </p:sp>
    </p:spTree>
    <p:extLst>
      <p:ext uri="{BB962C8B-B14F-4D97-AF65-F5344CB8AC3E}">
        <p14:creationId xmlns:p14="http://schemas.microsoft.com/office/powerpoint/2010/main" val="9451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0B80-3888-987C-F6E6-F2A4EA12C0E5}"/>
              </a:ext>
            </a:extLst>
          </p:cNvPr>
          <p:cNvSpPr>
            <a:spLocks noGrp="1"/>
          </p:cNvSpPr>
          <p:nvPr>
            <p:ph type="title"/>
          </p:nvPr>
        </p:nvSpPr>
        <p:spPr>
          <a:xfrm>
            <a:off x="1103312" y="500844"/>
            <a:ext cx="9070591" cy="1400530"/>
          </a:xfrm>
        </p:spPr>
        <p:txBody>
          <a:bodyPr/>
          <a:lstStyle/>
          <a:p>
            <a:pPr algn="ctr"/>
            <a:r>
              <a:rPr lang="en-US" b="1" dirty="0"/>
              <a:t>OpenAI</a:t>
            </a:r>
          </a:p>
        </p:txBody>
      </p:sp>
      <p:sp>
        <p:nvSpPr>
          <p:cNvPr id="3" name="Content Placeholder 2">
            <a:extLst>
              <a:ext uri="{FF2B5EF4-FFF2-40B4-BE49-F238E27FC236}">
                <a16:creationId xmlns:a16="http://schemas.microsoft.com/office/drawing/2014/main" id="{1A9739FA-7CBA-15AE-72DF-E39EC36E8FA2}"/>
              </a:ext>
            </a:extLst>
          </p:cNvPr>
          <p:cNvSpPr>
            <a:spLocks noGrp="1"/>
          </p:cNvSpPr>
          <p:nvPr>
            <p:ph idx="1"/>
          </p:nvPr>
        </p:nvSpPr>
        <p:spPr/>
        <p:txBody>
          <a:bodyPr>
            <a:normAutofit/>
          </a:bodyPr>
          <a:lstStyle/>
          <a:p>
            <a:pPr marL="0" indent="0" algn="l" rtl="0">
              <a:buNone/>
            </a:pPr>
            <a:r>
              <a:rPr lang="en-US" sz="2400" b="1" i="0" dirty="0">
                <a:effectLst/>
                <a:latin typeface="var(--article-font-family)"/>
              </a:rPr>
              <a:t>OpenAI is talking to investors about a share sale that would value the artificial-intelligence startup </a:t>
            </a:r>
            <a:r>
              <a:rPr lang="en-US" sz="2400" b="1" i="0" u="sng" dirty="0">
                <a:effectLst/>
                <a:latin typeface="var(--article-font-family)"/>
                <a:hlinkClick r:id="rId2"/>
              </a:rPr>
              <a:t>behind ChatGPT</a:t>
            </a:r>
            <a:r>
              <a:rPr lang="en-US" sz="2400" b="1" i="0" dirty="0">
                <a:effectLst/>
                <a:latin typeface="var(--article-font-family)"/>
              </a:rPr>
              <a:t> at between $80 billion to $90 billion, roughly triple its level earlier this year.</a:t>
            </a:r>
          </a:p>
          <a:p>
            <a:pPr marL="0" indent="0" algn="l" rtl="0">
              <a:buNone/>
            </a:pPr>
            <a:r>
              <a:rPr lang="en-US" sz="2400" b="1" i="0" dirty="0">
                <a:effectLst/>
                <a:latin typeface="var(--article-font-family)"/>
              </a:rPr>
              <a:t>The startup, which is 49% owned by </a:t>
            </a:r>
            <a:r>
              <a:rPr lang="en-US" sz="2400" b="1" u="sng" dirty="0">
                <a:effectLst/>
                <a:hlinkClick r:id="rId3"/>
              </a:rPr>
              <a:t>Microsoft</a:t>
            </a:r>
            <a:r>
              <a:rPr lang="en-US" sz="2400" b="1" dirty="0">
                <a:effectLst/>
              </a:rPr>
              <a:t> </a:t>
            </a:r>
            <a:r>
              <a:rPr lang="en-US" sz="2400" b="1" u="none" strike="noStrike" dirty="0">
                <a:effectLst/>
                <a:latin typeface="var(--font-font-stack-retina-narrow)"/>
                <a:hlinkClick r:id="rId3"/>
              </a:rPr>
              <a:t>MSFT 2.34%increase; green up pointing triangle</a:t>
            </a:r>
            <a:r>
              <a:rPr lang="en-US" sz="2400" b="1" dirty="0"/>
              <a:t> has told investors that it expects to reach $1 billion in revenue this year and generate many billions more in 2024, people familiar with the discussion said.</a:t>
            </a:r>
          </a:p>
        </p:txBody>
      </p:sp>
    </p:spTree>
    <p:extLst>
      <p:ext uri="{BB962C8B-B14F-4D97-AF65-F5344CB8AC3E}">
        <p14:creationId xmlns:p14="http://schemas.microsoft.com/office/powerpoint/2010/main" val="26110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1EFD-2781-24BF-1FA1-43AC308D3F24}"/>
              </a:ext>
            </a:extLst>
          </p:cNvPr>
          <p:cNvSpPr>
            <a:spLocks noGrp="1"/>
          </p:cNvSpPr>
          <p:nvPr>
            <p:ph type="title"/>
          </p:nvPr>
        </p:nvSpPr>
        <p:spPr>
          <a:xfrm>
            <a:off x="1103312" y="609601"/>
            <a:ext cx="8946541" cy="1400530"/>
          </a:xfrm>
        </p:spPr>
        <p:txBody>
          <a:bodyPr/>
          <a:lstStyle/>
          <a:p>
            <a:pPr algn="ctr"/>
            <a:r>
              <a:rPr lang="en-US" b="1" dirty="0">
                <a:solidFill>
                  <a:srgbClr val="FF0000"/>
                </a:solidFill>
                <a:hlinkClick r:id="rId2"/>
              </a:rPr>
              <a:t>ChatGPT’s Analysis</a:t>
            </a:r>
            <a:endParaRPr lang="en-US" b="1" dirty="0">
              <a:solidFill>
                <a:srgbClr val="FF0000"/>
              </a:solidFill>
            </a:endParaRPr>
          </a:p>
        </p:txBody>
      </p:sp>
      <p:pic>
        <p:nvPicPr>
          <p:cNvPr id="1026" name="Picture 2" descr="OpenAI Organizational Structure - FourWeekMBA">
            <a:extLst>
              <a:ext uri="{FF2B5EF4-FFF2-40B4-BE49-F238E27FC236}">
                <a16:creationId xmlns:a16="http://schemas.microsoft.com/office/drawing/2014/main" id="{A3C7857C-58FB-A79B-8609-11F6B0A216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51756" y="2052638"/>
            <a:ext cx="5650263"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7514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1079</TotalTime>
  <Words>541</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Century Gothic</vt:lpstr>
      <vt:lpstr>var(--article-font-family)</vt:lpstr>
      <vt:lpstr>var(--font-font-stack-retina-narrow)</vt:lpstr>
      <vt:lpstr>var(--sans)</vt:lpstr>
      <vt:lpstr>Wingdings 3</vt:lpstr>
      <vt:lpstr>Ion</vt:lpstr>
      <vt:lpstr>ClaudineGPT</vt:lpstr>
      <vt:lpstr>Minority Report is about the dangers of AI</vt:lpstr>
      <vt:lpstr>The Perils of AI </vt:lpstr>
      <vt:lpstr>Executive Order October 30, 2023</vt:lpstr>
      <vt:lpstr>OPENAI </vt:lpstr>
      <vt:lpstr>IRC 501(c)(3)</vt:lpstr>
      <vt:lpstr>Why do we have tax exemption?</vt:lpstr>
      <vt:lpstr>OpenAI</vt:lpstr>
      <vt:lpstr>ChatGPT’s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That’s My Black Mama</dc:title>
  <dc:creator>Darryll Jones</dc:creator>
  <cp:lastModifiedBy>Darryll Jones</cp:lastModifiedBy>
  <cp:revision>11</cp:revision>
  <dcterms:created xsi:type="dcterms:W3CDTF">2023-10-30T18:29:18Z</dcterms:created>
  <dcterms:modified xsi:type="dcterms:W3CDTF">2023-11-20T19:55:53Z</dcterms:modified>
</cp:coreProperties>
</file>