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3" r:id="rId3"/>
    <p:sldId id="279" r:id="rId4"/>
    <p:sldId id="271" r:id="rId5"/>
    <p:sldId id="270" r:id="rId6"/>
    <p:sldId id="276" r:id="rId7"/>
    <p:sldId id="265" r:id="rId8"/>
    <p:sldId id="266" r:id="rId9"/>
    <p:sldId id="278" r:id="rId10"/>
    <p:sldId id="261" r:id="rId11"/>
    <p:sldId id="280" r:id="rId12"/>
    <p:sldId id="282"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72934D-EDC0-477C-BC48-6C7E123F44CD}" v="9" dt="2023-12-28T16:31:01.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915" autoAdjust="0"/>
  </p:normalViewPr>
  <p:slideViewPr>
    <p:cSldViewPr snapToGrid="0">
      <p:cViewPr varScale="1">
        <p:scale>
          <a:sx n="48" d="100"/>
          <a:sy n="48" d="100"/>
        </p:scale>
        <p:origin x="13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nce, Samantha" userId="9892dda0-280f-429d-b55a-f8981c70cfeb" providerId="ADAL" clId="{9972934D-EDC0-477C-BC48-6C7E123F44CD}"/>
    <pc:docChg chg="undo redo custSel addSld delSld modSld sldOrd">
      <pc:chgData name="Prince, Samantha" userId="9892dda0-280f-429d-b55a-f8981c70cfeb" providerId="ADAL" clId="{9972934D-EDC0-477C-BC48-6C7E123F44CD}" dt="2024-01-03T12:09:59.320" v="947"/>
      <pc:docMkLst>
        <pc:docMk/>
      </pc:docMkLst>
      <pc:sldChg chg="modSp mod">
        <pc:chgData name="Prince, Samantha" userId="9892dda0-280f-429d-b55a-f8981c70cfeb" providerId="ADAL" clId="{9972934D-EDC0-477C-BC48-6C7E123F44CD}" dt="2024-01-02T21:29:41.237" v="931" actId="27636"/>
        <pc:sldMkLst>
          <pc:docMk/>
          <pc:sldMk cId="66184044" sldId="256"/>
        </pc:sldMkLst>
        <pc:spChg chg="mod">
          <ac:chgData name="Prince, Samantha" userId="9892dda0-280f-429d-b55a-f8981c70cfeb" providerId="ADAL" clId="{9972934D-EDC0-477C-BC48-6C7E123F44CD}" dt="2024-01-02T21:29:41.237" v="931" actId="27636"/>
          <ac:spMkLst>
            <pc:docMk/>
            <pc:sldMk cId="66184044" sldId="256"/>
            <ac:spMk id="2" creationId="{8D6CF034-DAA1-433A-A243-49B96BFC886B}"/>
          </ac:spMkLst>
        </pc:spChg>
      </pc:sldChg>
      <pc:sldChg chg="modSp mod">
        <pc:chgData name="Prince, Samantha" userId="9892dda0-280f-429d-b55a-f8981c70cfeb" providerId="ADAL" clId="{9972934D-EDC0-477C-BC48-6C7E123F44CD}" dt="2023-12-27T14:41:16.140" v="599" actId="20577"/>
        <pc:sldMkLst>
          <pc:docMk/>
          <pc:sldMk cId="721936040" sldId="261"/>
        </pc:sldMkLst>
        <pc:spChg chg="mod">
          <ac:chgData name="Prince, Samantha" userId="9892dda0-280f-429d-b55a-f8981c70cfeb" providerId="ADAL" clId="{9972934D-EDC0-477C-BC48-6C7E123F44CD}" dt="2023-12-27T14:41:16.140" v="599" actId="20577"/>
          <ac:spMkLst>
            <pc:docMk/>
            <pc:sldMk cId="721936040" sldId="261"/>
            <ac:spMk id="4" creationId="{62AD7BF8-B8BD-71B7-0B13-FE7110BE0CA8}"/>
          </ac:spMkLst>
        </pc:spChg>
      </pc:sldChg>
      <pc:sldChg chg="addSp delSp modSp mod delAnim modAnim">
        <pc:chgData name="Prince, Samantha" userId="9892dda0-280f-429d-b55a-f8981c70cfeb" providerId="ADAL" clId="{9972934D-EDC0-477C-BC48-6C7E123F44CD}" dt="2023-12-28T16:34:20.045" v="654" actId="1076"/>
        <pc:sldMkLst>
          <pc:docMk/>
          <pc:sldMk cId="2291350471" sldId="265"/>
        </pc:sldMkLst>
        <pc:spChg chg="mod">
          <ac:chgData name="Prince, Samantha" userId="9892dda0-280f-429d-b55a-f8981c70cfeb" providerId="ADAL" clId="{9972934D-EDC0-477C-BC48-6C7E123F44CD}" dt="2023-12-27T14:43:33.813" v="630" actId="20577"/>
          <ac:spMkLst>
            <pc:docMk/>
            <pc:sldMk cId="2291350471" sldId="265"/>
            <ac:spMk id="2" creationId="{3A20118C-E7BC-40B4-B502-172482194018}"/>
          </ac:spMkLst>
        </pc:spChg>
        <pc:spChg chg="del">
          <ac:chgData name="Prince, Samantha" userId="9892dda0-280f-429d-b55a-f8981c70cfeb" providerId="ADAL" clId="{9972934D-EDC0-477C-BC48-6C7E123F44CD}" dt="2023-12-28T16:30:57.196" v="633" actId="478"/>
          <ac:spMkLst>
            <pc:docMk/>
            <pc:sldMk cId="2291350471" sldId="265"/>
            <ac:spMk id="9" creationId="{ADF6E0F7-0555-F018-492A-C485903686CF}"/>
          </ac:spMkLst>
        </pc:spChg>
        <pc:spChg chg="add mod">
          <ac:chgData name="Prince, Samantha" userId="9892dda0-280f-429d-b55a-f8981c70cfeb" providerId="ADAL" clId="{9972934D-EDC0-477C-BC48-6C7E123F44CD}" dt="2023-12-28T16:31:49.884" v="647" actId="1076"/>
          <ac:spMkLst>
            <pc:docMk/>
            <pc:sldMk cId="2291350471" sldId="265"/>
            <ac:spMk id="10" creationId="{F487DDD0-8ADA-2C4B-11CB-F1F7F94C28B4}"/>
          </ac:spMkLst>
        </pc:spChg>
        <pc:spChg chg="del mod">
          <ac:chgData name="Prince, Samantha" userId="9892dda0-280f-429d-b55a-f8981c70cfeb" providerId="ADAL" clId="{9972934D-EDC0-477C-BC48-6C7E123F44CD}" dt="2023-12-28T16:31:05.847" v="642" actId="478"/>
          <ac:spMkLst>
            <pc:docMk/>
            <pc:sldMk cId="2291350471" sldId="265"/>
            <ac:spMk id="11" creationId="{3B4A338C-4CA6-8A09-D79E-1BD668235084}"/>
          </ac:spMkLst>
        </pc:spChg>
        <pc:spChg chg="mod">
          <ac:chgData name="Prince, Samantha" userId="9892dda0-280f-429d-b55a-f8981c70cfeb" providerId="ADAL" clId="{9972934D-EDC0-477C-BC48-6C7E123F44CD}" dt="2023-12-27T14:40:29.701" v="587" actId="20577"/>
          <ac:spMkLst>
            <pc:docMk/>
            <pc:sldMk cId="2291350471" sldId="265"/>
            <ac:spMk id="13" creationId="{3260FCFF-9F25-B7C8-ECB9-573D4E4EE9E4}"/>
          </ac:spMkLst>
        </pc:spChg>
        <pc:spChg chg="add mod">
          <ac:chgData name="Prince, Samantha" userId="9892dda0-280f-429d-b55a-f8981c70cfeb" providerId="ADAL" clId="{9972934D-EDC0-477C-BC48-6C7E123F44CD}" dt="2023-12-28T16:32:18.250" v="649" actId="1076"/>
          <ac:spMkLst>
            <pc:docMk/>
            <pc:sldMk cId="2291350471" sldId="265"/>
            <ac:spMk id="14" creationId="{CF2CFDB4-E14D-B5E8-654D-5ED3783E650C}"/>
          </ac:spMkLst>
        </pc:spChg>
        <pc:spChg chg="add mod">
          <ac:chgData name="Prince, Samantha" userId="9892dda0-280f-429d-b55a-f8981c70cfeb" providerId="ADAL" clId="{9972934D-EDC0-477C-BC48-6C7E123F44CD}" dt="2023-12-28T16:33:50.318" v="652" actId="1076"/>
          <ac:spMkLst>
            <pc:docMk/>
            <pc:sldMk cId="2291350471" sldId="265"/>
            <ac:spMk id="17" creationId="{0B5E0A32-3A69-C809-1366-FD3857B1E1F6}"/>
          </ac:spMkLst>
        </pc:spChg>
        <pc:spChg chg="add mod">
          <ac:chgData name="Prince, Samantha" userId="9892dda0-280f-429d-b55a-f8981c70cfeb" providerId="ADAL" clId="{9972934D-EDC0-477C-BC48-6C7E123F44CD}" dt="2023-12-28T16:34:20.045" v="654" actId="1076"/>
          <ac:spMkLst>
            <pc:docMk/>
            <pc:sldMk cId="2291350471" sldId="265"/>
            <ac:spMk id="26" creationId="{49455F72-2145-55D6-4738-E4664A9D74F0}"/>
          </ac:spMkLst>
        </pc:spChg>
        <pc:picChg chg="del">
          <ac:chgData name="Prince, Samantha" userId="9892dda0-280f-429d-b55a-f8981c70cfeb" providerId="ADAL" clId="{9972934D-EDC0-477C-BC48-6C7E123F44CD}" dt="2023-12-28T16:30:53.738" v="631" actId="478"/>
          <ac:picMkLst>
            <pc:docMk/>
            <pc:sldMk cId="2291350471" sldId="265"/>
            <ac:picMk id="5" creationId="{0D9E93CB-94F7-1069-B0D3-88DF6E5B5A53}"/>
          </ac:picMkLst>
        </pc:picChg>
        <pc:picChg chg="add mod">
          <ac:chgData name="Prince, Samantha" userId="9892dda0-280f-429d-b55a-f8981c70cfeb" providerId="ADAL" clId="{9972934D-EDC0-477C-BC48-6C7E123F44CD}" dt="2023-12-28T16:32:23.464" v="650" actId="1076"/>
          <ac:picMkLst>
            <pc:docMk/>
            <pc:sldMk cId="2291350471" sldId="265"/>
            <ac:picMk id="7" creationId="{24C6A90F-69D1-8164-6463-65B310B63D26}"/>
          </ac:picMkLst>
        </pc:picChg>
      </pc:sldChg>
      <pc:sldChg chg="addSp delSp modSp mod">
        <pc:chgData name="Prince, Samantha" userId="9892dda0-280f-429d-b55a-f8981c70cfeb" providerId="ADAL" clId="{9972934D-EDC0-477C-BC48-6C7E123F44CD}" dt="2023-12-27T14:40:33.891" v="589" actId="20577"/>
        <pc:sldMkLst>
          <pc:docMk/>
          <pc:sldMk cId="3542089822" sldId="266"/>
        </pc:sldMkLst>
        <pc:spChg chg="mod">
          <ac:chgData name="Prince, Samantha" userId="9892dda0-280f-429d-b55a-f8981c70cfeb" providerId="ADAL" clId="{9972934D-EDC0-477C-BC48-6C7E123F44CD}" dt="2023-12-27T14:40:33.891" v="589" actId="20577"/>
          <ac:spMkLst>
            <pc:docMk/>
            <pc:sldMk cId="3542089822" sldId="266"/>
            <ac:spMk id="7" creationId="{8D620C6D-61B0-23FF-CF0C-009B26791576}"/>
          </ac:spMkLst>
        </pc:spChg>
        <pc:picChg chg="add mod">
          <ac:chgData name="Prince, Samantha" userId="9892dda0-280f-429d-b55a-f8981c70cfeb" providerId="ADAL" clId="{9972934D-EDC0-477C-BC48-6C7E123F44CD}" dt="2023-12-27T14:36:42.749" v="551" actId="14100"/>
          <ac:picMkLst>
            <pc:docMk/>
            <pc:sldMk cId="3542089822" sldId="266"/>
            <ac:picMk id="5" creationId="{FDDA5E71-8582-C52A-BF69-008ECB6B67EC}"/>
          </ac:picMkLst>
        </pc:picChg>
        <pc:picChg chg="del">
          <ac:chgData name="Prince, Samantha" userId="9892dda0-280f-429d-b55a-f8981c70cfeb" providerId="ADAL" clId="{9972934D-EDC0-477C-BC48-6C7E123F44CD}" dt="2023-12-27T14:36:19.922" v="544" actId="478"/>
          <ac:picMkLst>
            <pc:docMk/>
            <pc:sldMk cId="3542089822" sldId="266"/>
            <ac:picMk id="6" creationId="{8FC91575-EB9B-47C4-19F3-096E2B6961A3}"/>
          </ac:picMkLst>
        </pc:picChg>
      </pc:sldChg>
      <pc:sldChg chg="modSp mod">
        <pc:chgData name="Prince, Samantha" userId="9892dda0-280f-429d-b55a-f8981c70cfeb" providerId="ADAL" clId="{9972934D-EDC0-477C-BC48-6C7E123F44CD}" dt="2023-12-28T20:48:03.580" v="895" actId="20577"/>
        <pc:sldMkLst>
          <pc:docMk/>
          <pc:sldMk cId="2079839217" sldId="270"/>
        </pc:sldMkLst>
        <pc:spChg chg="mod">
          <ac:chgData name="Prince, Samantha" userId="9892dda0-280f-429d-b55a-f8981c70cfeb" providerId="ADAL" clId="{9972934D-EDC0-477C-BC48-6C7E123F44CD}" dt="2023-12-28T20:48:03.580" v="895" actId="20577"/>
          <ac:spMkLst>
            <pc:docMk/>
            <pc:sldMk cId="2079839217" sldId="270"/>
            <ac:spMk id="2" creationId="{3A20118C-E7BC-40B4-B502-172482194018}"/>
          </ac:spMkLst>
        </pc:spChg>
        <pc:spChg chg="mod">
          <ac:chgData name="Prince, Samantha" userId="9892dda0-280f-429d-b55a-f8981c70cfeb" providerId="ADAL" clId="{9972934D-EDC0-477C-BC48-6C7E123F44CD}" dt="2023-12-27T14:40:16.526" v="583" actId="20577"/>
          <ac:spMkLst>
            <pc:docMk/>
            <pc:sldMk cId="2079839217" sldId="270"/>
            <ac:spMk id="6" creationId="{2D1E3D9E-3B52-3920-BF46-B360FC4BAE61}"/>
          </ac:spMkLst>
        </pc:spChg>
      </pc:sldChg>
      <pc:sldChg chg="modSp mod">
        <pc:chgData name="Prince, Samantha" userId="9892dda0-280f-429d-b55a-f8981c70cfeb" providerId="ADAL" clId="{9972934D-EDC0-477C-BC48-6C7E123F44CD}" dt="2023-12-27T14:40:12.550" v="581" actId="20577"/>
        <pc:sldMkLst>
          <pc:docMk/>
          <pc:sldMk cId="51196599" sldId="271"/>
        </pc:sldMkLst>
        <pc:spChg chg="mod">
          <ac:chgData name="Prince, Samantha" userId="9892dda0-280f-429d-b55a-f8981c70cfeb" providerId="ADAL" clId="{9972934D-EDC0-477C-BC48-6C7E123F44CD}" dt="2023-12-27T14:40:12.550" v="581" actId="20577"/>
          <ac:spMkLst>
            <pc:docMk/>
            <pc:sldMk cId="51196599" sldId="271"/>
            <ac:spMk id="7" creationId="{21B986F1-8A26-4D72-4C55-BA424B9655E7}"/>
          </ac:spMkLst>
        </pc:spChg>
      </pc:sldChg>
      <pc:sldChg chg="modSp mod">
        <pc:chgData name="Prince, Samantha" userId="9892dda0-280f-429d-b55a-f8981c70cfeb" providerId="ADAL" clId="{9972934D-EDC0-477C-BC48-6C7E123F44CD}" dt="2023-12-27T14:40:03.914" v="577" actId="20577"/>
        <pc:sldMkLst>
          <pc:docMk/>
          <pc:sldMk cId="3979001781" sldId="273"/>
        </pc:sldMkLst>
        <pc:spChg chg="mod">
          <ac:chgData name="Prince, Samantha" userId="9892dda0-280f-429d-b55a-f8981c70cfeb" providerId="ADAL" clId="{9972934D-EDC0-477C-BC48-6C7E123F44CD}" dt="2023-12-27T14:40:03.914" v="577" actId="20577"/>
          <ac:spMkLst>
            <pc:docMk/>
            <pc:sldMk cId="3979001781" sldId="273"/>
            <ac:spMk id="5" creationId="{3F128E43-0715-13CB-744C-B1397F477AC8}"/>
          </ac:spMkLst>
        </pc:spChg>
      </pc:sldChg>
      <pc:sldChg chg="modSp mod">
        <pc:chgData name="Prince, Samantha" userId="9892dda0-280f-429d-b55a-f8981c70cfeb" providerId="ADAL" clId="{9972934D-EDC0-477C-BC48-6C7E123F44CD}" dt="2023-12-27T14:40:23.894" v="585" actId="20577"/>
        <pc:sldMkLst>
          <pc:docMk/>
          <pc:sldMk cId="1760739404" sldId="276"/>
        </pc:sldMkLst>
        <pc:spChg chg="mod">
          <ac:chgData name="Prince, Samantha" userId="9892dda0-280f-429d-b55a-f8981c70cfeb" providerId="ADAL" clId="{9972934D-EDC0-477C-BC48-6C7E123F44CD}" dt="2023-12-27T14:40:23.894" v="585" actId="20577"/>
          <ac:spMkLst>
            <pc:docMk/>
            <pc:sldMk cId="1760739404" sldId="276"/>
            <ac:spMk id="4" creationId="{EACC582C-8EEE-ED2B-5335-5443FEE16D8A}"/>
          </ac:spMkLst>
        </pc:spChg>
      </pc:sldChg>
      <pc:sldChg chg="addSp delSp modSp mod">
        <pc:chgData name="Prince, Samantha" userId="9892dda0-280f-429d-b55a-f8981c70cfeb" providerId="ADAL" clId="{9972934D-EDC0-477C-BC48-6C7E123F44CD}" dt="2024-01-02T22:16:14.620" v="945" actId="20577"/>
        <pc:sldMkLst>
          <pc:docMk/>
          <pc:sldMk cId="2198896246" sldId="278"/>
        </pc:sldMkLst>
        <pc:spChg chg="mod">
          <ac:chgData name="Prince, Samantha" userId="9892dda0-280f-429d-b55a-f8981c70cfeb" providerId="ADAL" clId="{9972934D-EDC0-477C-BC48-6C7E123F44CD}" dt="2024-01-02T22:16:14.620" v="945" actId="20577"/>
          <ac:spMkLst>
            <pc:docMk/>
            <pc:sldMk cId="2198896246" sldId="278"/>
            <ac:spMk id="2" creationId="{3A20118C-E7BC-40B4-B502-172482194018}"/>
          </ac:spMkLst>
        </pc:spChg>
        <pc:spChg chg="mod">
          <ac:chgData name="Prince, Samantha" userId="9892dda0-280f-429d-b55a-f8981c70cfeb" providerId="ADAL" clId="{9972934D-EDC0-477C-BC48-6C7E123F44CD}" dt="2023-12-27T14:40:58.478" v="594" actId="207"/>
          <ac:spMkLst>
            <pc:docMk/>
            <pc:sldMk cId="2198896246" sldId="278"/>
            <ac:spMk id="15" creationId="{B6C80136-2ECC-9D22-8065-5F4D248BBB45}"/>
          </ac:spMkLst>
        </pc:spChg>
        <pc:picChg chg="del">
          <ac:chgData name="Prince, Samantha" userId="9892dda0-280f-429d-b55a-f8981c70cfeb" providerId="ADAL" clId="{9972934D-EDC0-477C-BC48-6C7E123F44CD}" dt="2023-12-27T14:37:08.459" v="552" actId="478"/>
          <ac:picMkLst>
            <pc:docMk/>
            <pc:sldMk cId="2198896246" sldId="278"/>
            <ac:picMk id="5" creationId="{2AD39AC4-1E59-617D-B9FF-C72DE3C6CE91}"/>
          </ac:picMkLst>
        </pc:picChg>
        <pc:picChg chg="add mod">
          <ac:chgData name="Prince, Samantha" userId="9892dda0-280f-429d-b55a-f8981c70cfeb" providerId="ADAL" clId="{9972934D-EDC0-477C-BC48-6C7E123F44CD}" dt="2023-12-27T14:38:43.309" v="575" actId="14100"/>
          <ac:picMkLst>
            <pc:docMk/>
            <pc:sldMk cId="2198896246" sldId="278"/>
            <ac:picMk id="6" creationId="{68E0FB9A-3911-A090-4451-933E85E0E162}"/>
          </ac:picMkLst>
        </pc:picChg>
        <pc:picChg chg="add del mod">
          <ac:chgData name="Prince, Samantha" userId="9892dda0-280f-429d-b55a-f8981c70cfeb" providerId="ADAL" clId="{9972934D-EDC0-477C-BC48-6C7E123F44CD}" dt="2023-12-27T14:38:12.811" v="568" actId="478"/>
          <ac:picMkLst>
            <pc:docMk/>
            <pc:sldMk cId="2198896246" sldId="278"/>
            <ac:picMk id="8" creationId="{9A8867F5-1B17-BE1E-8447-6A1DF8D50785}"/>
          </ac:picMkLst>
        </pc:picChg>
        <pc:picChg chg="add mod">
          <ac:chgData name="Prince, Samantha" userId="9892dda0-280f-429d-b55a-f8981c70cfeb" providerId="ADAL" clId="{9972934D-EDC0-477C-BC48-6C7E123F44CD}" dt="2023-12-27T14:38:30.908" v="572" actId="1076"/>
          <ac:picMkLst>
            <pc:docMk/>
            <pc:sldMk cId="2198896246" sldId="278"/>
            <ac:picMk id="11" creationId="{504408B5-C308-695A-2F93-4A1F24763EFF}"/>
          </ac:picMkLst>
        </pc:picChg>
        <pc:picChg chg="del">
          <ac:chgData name="Prince, Samantha" userId="9892dda0-280f-429d-b55a-f8981c70cfeb" providerId="ADAL" clId="{9972934D-EDC0-477C-BC48-6C7E123F44CD}" dt="2023-12-27T14:37:25.759" v="557" actId="478"/>
          <ac:picMkLst>
            <pc:docMk/>
            <pc:sldMk cId="2198896246" sldId="278"/>
            <ac:picMk id="12" creationId="{F9761580-4FDC-4837-12B6-15FBC3E3F594}"/>
          </ac:picMkLst>
        </pc:picChg>
      </pc:sldChg>
      <pc:sldChg chg="modSp mod">
        <pc:chgData name="Prince, Samantha" userId="9892dda0-280f-429d-b55a-f8981c70cfeb" providerId="ADAL" clId="{9972934D-EDC0-477C-BC48-6C7E123F44CD}" dt="2023-12-27T14:40:08.179" v="579" actId="20577"/>
        <pc:sldMkLst>
          <pc:docMk/>
          <pc:sldMk cId="2852646455" sldId="279"/>
        </pc:sldMkLst>
        <pc:spChg chg="mod">
          <ac:chgData name="Prince, Samantha" userId="9892dda0-280f-429d-b55a-f8981c70cfeb" providerId="ADAL" clId="{9972934D-EDC0-477C-BC48-6C7E123F44CD}" dt="2023-12-27T14:40:08.179" v="579" actId="20577"/>
          <ac:spMkLst>
            <pc:docMk/>
            <pc:sldMk cId="2852646455" sldId="279"/>
            <ac:spMk id="17" creationId="{23FA5BE6-D830-F6C5-2E66-04A3CFFF5931}"/>
          </ac:spMkLst>
        </pc:spChg>
      </pc:sldChg>
      <pc:sldChg chg="modSp mod">
        <pc:chgData name="Prince, Samantha" userId="9892dda0-280f-429d-b55a-f8981c70cfeb" providerId="ADAL" clId="{9972934D-EDC0-477C-BC48-6C7E123F44CD}" dt="2023-12-27T14:41:21.165" v="601" actId="20577"/>
        <pc:sldMkLst>
          <pc:docMk/>
          <pc:sldMk cId="1134493766" sldId="280"/>
        </pc:sldMkLst>
        <pc:spChg chg="mod">
          <ac:chgData name="Prince, Samantha" userId="9892dda0-280f-429d-b55a-f8981c70cfeb" providerId="ADAL" clId="{9972934D-EDC0-477C-BC48-6C7E123F44CD}" dt="2023-12-27T14:41:21.165" v="601" actId="20577"/>
          <ac:spMkLst>
            <pc:docMk/>
            <pc:sldMk cId="1134493766" sldId="280"/>
            <ac:spMk id="3" creationId="{00155AB2-30DC-C652-DD01-D6B31E59268A}"/>
          </ac:spMkLst>
        </pc:spChg>
      </pc:sldChg>
      <pc:sldChg chg="del">
        <pc:chgData name="Prince, Samantha" userId="9892dda0-280f-429d-b55a-f8981c70cfeb" providerId="ADAL" clId="{9972934D-EDC0-477C-BC48-6C7E123F44CD}" dt="2023-12-28T16:35:57.736" v="655" actId="47"/>
        <pc:sldMkLst>
          <pc:docMk/>
          <pc:sldMk cId="2580880190" sldId="281"/>
        </pc:sldMkLst>
      </pc:sldChg>
      <pc:sldChg chg="addSp delSp modSp new mod ord setBg">
        <pc:chgData name="Prince, Samantha" userId="9892dda0-280f-429d-b55a-f8981c70cfeb" providerId="ADAL" clId="{9972934D-EDC0-477C-BC48-6C7E123F44CD}" dt="2024-01-03T12:09:59.320" v="947"/>
        <pc:sldMkLst>
          <pc:docMk/>
          <pc:sldMk cId="1361322752" sldId="282"/>
        </pc:sldMkLst>
        <pc:spChg chg="mod">
          <ac:chgData name="Prince, Samantha" userId="9892dda0-280f-429d-b55a-f8981c70cfeb" providerId="ADAL" clId="{9972934D-EDC0-477C-BC48-6C7E123F44CD}" dt="2023-12-21T15:27:46.149" v="540" actId="26606"/>
          <ac:spMkLst>
            <pc:docMk/>
            <pc:sldMk cId="1361322752" sldId="282"/>
            <ac:spMk id="2" creationId="{6F3ED539-B923-18EC-0DEF-817369D27010}"/>
          </ac:spMkLst>
        </pc:spChg>
        <pc:spChg chg="add del mod">
          <ac:chgData name="Prince, Samantha" userId="9892dda0-280f-429d-b55a-f8981c70cfeb" providerId="ADAL" clId="{9972934D-EDC0-477C-BC48-6C7E123F44CD}" dt="2023-12-21T15:27:46.149" v="540" actId="26606"/>
          <ac:spMkLst>
            <pc:docMk/>
            <pc:sldMk cId="1361322752" sldId="282"/>
            <ac:spMk id="3" creationId="{935D40EE-E87F-7ADA-D6B2-B193D9B850F2}"/>
          </ac:spMkLst>
        </pc:spChg>
        <pc:spChg chg="add mod">
          <ac:chgData name="Prince, Samantha" userId="9892dda0-280f-429d-b55a-f8981c70cfeb" providerId="ADAL" clId="{9972934D-EDC0-477C-BC48-6C7E123F44CD}" dt="2023-12-27T14:41:09.735" v="596" actId="1076"/>
          <ac:spMkLst>
            <pc:docMk/>
            <pc:sldMk cId="1361322752" sldId="282"/>
            <ac:spMk id="4" creationId="{990AF019-3302-BB8F-A9E0-6191C7ECD48F}"/>
          </ac:spMkLst>
        </pc:spChg>
        <pc:spChg chg="add del">
          <ac:chgData name="Prince, Samantha" userId="9892dda0-280f-429d-b55a-f8981c70cfeb" providerId="ADAL" clId="{9972934D-EDC0-477C-BC48-6C7E123F44CD}" dt="2023-12-21T15:27:46.149" v="540" actId="26606"/>
          <ac:spMkLst>
            <pc:docMk/>
            <pc:sldMk cId="1361322752" sldId="282"/>
            <ac:spMk id="8" creationId="{09588DA8-065E-4F6F-8EFD-43104AB2E0CF}"/>
          </ac:spMkLst>
        </pc:spChg>
        <pc:spChg chg="add del">
          <ac:chgData name="Prince, Samantha" userId="9892dda0-280f-429d-b55a-f8981c70cfeb" providerId="ADAL" clId="{9972934D-EDC0-477C-BC48-6C7E123F44CD}" dt="2023-12-21T15:27:46.149" v="540" actId="26606"/>
          <ac:spMkLst>
            <pc:docMk/>
            <pc:sldMk cId="1361322752" sldId="282"/>
            <ac:spMk id="10" creationId="{C4285719-470E-454C-AF62-8323075F1F5B}"/>
          </ac:spMkLst>
        </pc:spChg>
        <pc:spChg chg="add del">
          <ac:chgData name="Prince, Samantha" userId="9892dda0-280f-429d-b55a-f8981c70cfeb" providerId="ADAL" clId="{9972934D-EDC0-477C-BC48-6C7E123F44CD}" dt="2023-12-21T15:27:46.149" v="540" actId="26606"/>
          <ac:spMkLst>
            <pc:docMk/>
            <pc:sldMk cId="1361322752" sldId="282"/>
            <ac:spMk id="12" creationId="{CD9FE4EF-C4D8-49A0-B2FF-81D8DB7D8A24}"/>
          </ac:spMkLst>
        </pc:spChg>
        <pc:spChg chg="add del">
          <ac:chgData name="Prince, Samantha" userId="9892dda0-280f-429d-b55a-f8981c70cfeb" providerId="ADAL" clId="{9972934D-EDC0-477C-BC48-6C7E123F44CD}" dt="2023-12-21T15:27:46.149" v="540" actId="26606"/>
          <ac:spMkLst>
            <pc:docMk/>
            <pc:sldMk cId="1361322752" sldId="282"/>
            <ac:spMk id="14" creationId="{4300840D-0A0B-4512-BACA-B439D5B9C57C}"/>
          </ac:spMkLst>
        </pc:spChg>
        <pc:spChg chg="add del">
          <ac:chgData name="Prince, Samantha" userId="9892dda0-280f-429d-b55a-f8981c70cfeb" providerId="ADAL" clId="{9972934D-EDC0-477C-BC48-6C7E123F44CD}" dt="2023-12-21T15:27:46.149" v="540" actId="26606"/>
          <ac:spMkLst>
            <pc:docMk/>
            <pc:sldMk cId="1361322752" sldId="282"/>
            <ac:spMk id="16" creationId="{D2B78728-A580-49A7-84F9-6EF6F583ADE0}"/>
          </ac:spMkLst>
        </pc:spChg>
        <pc:spChg chg="add del">
          <ac:chgData name="Prince, Samantha" userId="9892dda0-280f-429d-b55a-f8981c70cfeb" providerId="ADAL" clId="{9972934D-EDC0-477C-BC48-6C7E123F44CD}" dt="2023-12-21T15:27:46.149" v="540" actId="26606"/>
          <ac:spMkLst>
            <pc:docMk/>
            <pc:sldMk cId="1361322752" sldId="282"/>
            <ac:spMk id="18" creationId="{38FAA1A1-D861-433F-88FA-1E9D6FD31D11}"/>
          </ac:spMkLst>
        </pc:spChg>
        <pc:spChg chg="add del">
          <ac:chgData name="Prince, Samantha" userId="9892dda0-280f-429d-b55a-f8981c70cfeb" providerId="ADAL" clId="{9972934D-EDC0-477C-BC48-6C7E123F44CD}" dt="2023-12-21T15:27:46.149" v="540" actId="26606"/>
          <ac:spMkLst>
            <pc:docMk/>
            <pc:sldMk cId="1361322752" sldId="282"/>
            <ac:spMk id="20" creationId="{8D71EDA1-87BF-4D5D-AB79-F346FD19278A}"/>
          </ac:spMkLst>
        </pc:spChg>
        <pc:spChg chg="add del">
          <ac:chgData name="Prince, Samantha" userId="9892dda0-280f-429d-b55a-f8981c70cfeb" providerId="ADAL" clId="{9972934D-EDC0-477C-BC48-6C7E123F44CD}" dt="2023-12-21T15:27:46.149" v="540" actId="26606"/>
          <ac:spMkLst>
            <pc:docMk/>
            <pc:sldMk cId="1361322752" sldId="282"/>
            <ac:spMk id="26" creationId="{BACC6370-2D7E-4714-9D71-7542949D7D5D}"/>
          </ac:spMkLst>
        </pc:spChg>
        <pc:spChg chg="add del">
          <ac:chgData name="Prince, Samantha" userId="9892dda0-280f-429d-b55a-f8981c70cfeb" providerId="ADAL" clId="{9972934D-EDC0-477C-BC48-6C7E123F44CD}" dt="2023-12-21T15:27:46.149" v="540" actId="26606"/>
          <ac:spMkLst>
            <pc:docMk/>
            <pc:sldMk cId="1361322752" sldId="282"/>
            <ac:spMk id="28" creationId="{256B2C21-A230-48C0-8DF1-C46611373C44}"/>
          </ac:spMkLst>
        </pc:spChg>
        <pc:spChg chg="add del">
          <ac:chgData name="Prince, Samantha" userId="9892dda0-280f-429d-b55a-f8981c70cfeb" providerId="ADAL" clId="{9972934D-EDC0-477C-BC48-6C7E123F44CD}" dt="2023-12-21T15:27:46.149" v="540" actId="26606"/>
          <ac:spMkLst>
            <pc:docMk/>
            <pc:sldMk cId="1361322752" sldId="282"/>
            <ac:spMk id="30" creationId="{3847E18C-932D-4C95-AABA-FEC7C9499AD7}"/>
          </ac:spMkLst>
        </pc:spChg>
        <pc:spChg chg="add del">
          <ac:chgData name="Prince, Samantha" userId="9892dda0-280f-429d-b55a-f8981c70cfeb" providerId="ADAL" clId="{9972934D-EDC0-477C-BC48-6C7E123F44CD}" dt="2023-12-21T15:27:46.149" v="540" actId="26606"/>
          <ac:spMkLst>
            <pc:docMk/>
            <pc:sldMk cId="1361322752" sldId="282"/>
            <ac:spMk id="32" creationId="{3150CB11-0C61-439E-910F-5787759E72A0}"/>
          </ac:spMkLst>
        </pc:spChg>
        <pc:spChg chg="add del">
          <ac:chgData name="Prince, Samantha" userId="9892dda0-280f-429d-b55a-f8981c70cfeb" providerId="ADAL" clId="{9972934D-EDC0-477C-BC48-6C7E123F44CD}" dt="2023-12-21T15:27:46.149" v="540" actId="26606"/>
          <ac:spMkLst>
            <pc:docMk/>
            <pc:sldMk cId="1361322752" sldId="282"/>
            <ac:spMk id="34" creationId="{43F8A58B-5155-44CE-A5FF-7647B47D0A7A}"/>
          </ac:spMkLst>
        </pc:spChg>
        <pc:spChg chg="add del">
          <ac:chgData name="Prince, Samantha" userId="9892dda0-280f-429d-b55a-f8981c70cfeb" providerId="ADAL" clId="{9972934D-EDC0-477C-BC48-6C7E123F44CD}" dt="2023-12-21T15:27:46.149" v="540" actId="26606"/>
          <ac:spMkLst>
            <pc:docMk/>
            <pc:sldMk cId="1361322752" sldId="282"/>
            <ac:spMk id="36" creationId="{443F2ACA-E6D6-4028-82DD-F03C262D5DE6}"/>
          </ac:spMkLst>
        </pc:spChg>
        <pc:graphicFrameChg chg="add del">
          <ac:chgData name="Prince, Samantha" userId="9892dda0-280f-429d-b55a-f8981c70cfeb" providerId="ADAL" clId="{9972934D-EDC0-477C-BC48-6C7E123F44CD}" dt="2023-12-21T15:27:46.149" v="540" actId="26606"/>
          <ac:graphicFrameMkLst>
            <pc:docMk/>
            <pc:sldMk cId="1361322752" sldId="282"/>
            <ac:graphicFrameMk id="22" creationId="{3BB470E6-2408-BD06-7B69-CDAD5C396A15}"/>
          </ac:graphicFrameMkLst>
        </pc:graphicFrameChg>
      </pc:sldChg>
      <pc:sldChg chg="addSp modSp new mod setBg">
        <pc:chgData name="Prince, Samantha" userId="9892dda0-280f-429d-b55a-f8981c70cfeb" providerId="ADAL" clId="{9972934D-EDC0-477C-BC48-6C7E123F44CD}" dt="2023-12-28T16:44:24.931" v="891" actId="20577"/>
        <pc:sldMkLst>
          <pc:docMk/>
          <pc:sldMk cId="2878141022" sldId="283"/>
        </pc:sldMkLst>
        <pc:spChg chg="mod">
          <ac:chgData name="Prince, Samantha" userId="9892dda0-280f-429d-b55a-f8981c70cfeb" providerId="ADAL" clId="{9972934D-EDC0-477C-BC48-6C7E123F44CD}" dt="2023-12-28T16:41:16.006" v="843" actId="255"/>
          <ac:spMkLst>
            <pc:docMk/>
            <pc:sldMk cId="2878141022" sldId="283"/>
            <ac:spMk id="2" creationId="{FE3E6AC5-9CB9-9A54-A58E-41D9FCAAF617}"/>
          </ac:spMkLst>
        </pc:spChg>
        <pc:spChg chg="mod">
          <ac:chgData name="Prince, Samantha" userId="9892dda0-280f-429d-b55a-f8981c70cfeb" providerId="ADAL" clId="{9972934D-EDC0-477C-BC48-6C7E123F44CD}" dt="2023-12-28T16:44:24.931" v="891" actId="20577"/>
          <ac:spMkLst>
            <pc:docMk/>
            <pc:sldMk cId="2878141022" sldId="283"/>
            <ac:spMk id="3" creationId="{C1AA7864-DD47-C05A-2879-F4BBCE4758C1}"/>
          </ac:spMkLst>
        </pc:spChg>
        <pc:spChg chg="add">
          <ac:chgData name="Prince, Samantha" userId="9892dda0-280f-429d-b55a-f8981c70cfeb" providerId="ADAL" clId="{9972934D-EDC0-477C-BC48-6C7E123F44CD}" dt="2023-12-28T16:40:17.823" v="657" actId="26606"/>
          <ac:spMkLst>
            <pc:docMk/>
            <pc:sldMk cId="2878141022" sldId="283"/>
            <ac:spMk id="8" creationId="{09588DA8-065E-4F6F-8EFD-43104AB2E0CF}"/>
          </ac:spMkLst>
        </pc:spChg>
        <pc:spChg chg="add">
          <ac:chgData name="Prince, Samantha" userId="9892dda0-280f-429d-b55a-f8981c70cfeb" providerId="ADAL" clId="{9972934D-EDC0-477C-BC48-6C7E123F44CD}" dt="2023-12-28T16:40:17.823" v="657" actId="26606"/>
          <ac:spMkLst>
            <pc:docMk/>
            <pc:sldMk cId="2878141022" sldId="283"/>
            <ac:spMk id="10" creationId="{C4285719-470E-454C-AF62-8323075F1F5B}"/>
          </ac:spMkLst>
        </pc:spChg>
        <pc:spChg chg="add">
          <ac:chgData name="Prince, Samantha" userId="9892dda0-280f-429d-b55a-f8981c70cfeb" providerId="ADAL" clId="{9972934D-EDC0-477C-BC48-6C7E123F44CD}" dt="2023-12-28T16:40:17.823" v="657" actId="26606"/>
          <ac:spMkLst>
            <pc:docMk/>
            <pc:sldMk cId="2878141022" sldId="283"/>
            <ac:spMk id="12" creationId="{CD9FE4EF-C4D8-49A0-B2FF-81D8DB7D8A24}"/>
          </ac:spMkLst>
        </pc:spChg>
        <pc:spChg chg="add">
          <ac:chgData name="Prince, Samantha" userId="9892dda0-280f-429d-b55a-f8981c70cfeb" providerId="ADAL" clId="{9972934D-EDC0-477C-BC48-6C7E123F44CD}" dt="2023-12-28T16:40:17.823" v="657" actId="26606"/>
          <ac:spMkLst>
            <pc:docMk/>
            <pc:sldMk cId="2878141022" sldId="283"/>
            <ac:spMk id="14" creationId="{4300840D-0A0B-4512-BACA-B439D5B9C57C}"/>
          </ac:spMkLst>
        </pc:spChg>
        <pc:spChg chg="add">
          <ac:chgData name="Prince, Samantha" userId="9892dda0-280f-429d-b55a-f8981c70cfeb" providerId="ADAL" clId="{9972934D-EDC0-477C-BC48-6C7E123F44CD}" dt="2023-12-28T16:40:17.823" v="657" actId="26606"/>
          <ac:spMkLst>
            <pc:docMk/>
            <pc:sldMk cId="2878141022" sldId="283"/>
            <ac:spMk id="16" creationId="{D2B78728-A580-49A7-84F9-6EF6F583ADE0}"/>
          </ac:spMkLst>
        </pc:spChg>
        <pc:spChg chg="add">
          <ac:chgData name="Prince, Samantha" userId="9892dda0-280f-429d-b55a-f8981c70cfeb" providerId="ADAL" clId="{9972934D-EDC0-477C-BC48-6C7E123F44CD}" dt="2023-12-28T16:40:17.823" v="657" actId="26606"/>
          <ac:spMkLst>
            <pc:docMk/>
            <pc:sldMk cId="2878141022" sldId="283"/>
            <ac:spMk id="18" creationId="{38FAA1A1-D861-433F-88FA-1E9D6FD31D11}"/>
          </ac:spMkLst>
        </pc:spChg>
        <pc:spChg chg="add">
          <ac:chgData name="Prince, Samantha" userId="9892dda0-280f-429d-b55a-f8981c70cfeb" providerId="ADAL" clId="{9972934D-EDC0-477C-BC48-6C7E123F44CD}" dt="2023-12-28T16:40:17.823" v="657" actId="26606"/>
          <ac:spMkLst>
            <pc:docMk/>
            <pc:sldMk cId="2878141022" sldId="283"/>
            <ac:spMk id="20" creationId="{8D71EDA1-87BF-4D5D-AB79-F346FD19278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6CBD97-1D1E-4BE7-BAAD-9D1F0F633CA7}"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8F6ADF16-45AB-4266-95AA-D39DD4B43766}">
      <dgm:prSet custT="1"/>
      <dgm:spPr/>
      <dgm:t>
        <a:bodyPr/>
        <a:lstStyle/>
        <a:p>
          <a:r>
            <a:rPr lang="en-US" sz="3000" dirty="0"/>
            <a:t>Generational Wealth Inequality</a:t>
          </a:r>
        </a:p>
        <a:p>
          <a:r>
            <a:rPr lang="en-US" sz="2000" b="0" i="1" u="none" strike="noStrike" baseline="0" dirty="0">
              <a:solidFill>
                <a:schemeClr val="tx1"/>
              </a:solidFill>
              <a:latin typeface="Cambria" panose="02040503050406030204" pitchFamily="18" charset="0"/>
            </a:rPr>
            <a:t>“The ability to transfer wealth inter-generationally helps</a:t>
          </a:r>
          <a:br>
            <a:rPr lang="en-US" sz="2000" b="0" i="1" u="none" strike="noStrike" baseline="0" dirty="0">
              <a:solidFill>
                <a:schemeClr val="tx1"/>
              </a:solidFill>
              <a:latin typeface="Cambria" panose="02040503050406030204" pitchFamily="18" charset="0"/>
            </a:rPr>
          </a:br>
          <a:r>
            <a:rPr lang="en-US" sz="2000" b="0" i="1" u="none" strike="noStrike" baseline="0" dirty="0">
              <a:solidFill>
                <a:schemeClr val="tx1"/>
              </a:solidFill>
              <a:latin typeface="Cambria" panose="02040503050406030204" pitchFamily="18" charset="0"/>
            </a:rPr>
            <a:t>subsequent generations of White families build wealth through large</a:t>
          </a:r>
          <a:br>
            <a:rPr lang="en-US" sz="2000" b="0" i="1" u="none" strike="noStrike" baseline="0" dirty="0">
              <a:solidFill>
                <a:schemeClr val="tx1"/>
              </a:solidFill>
              <a:latin typeface="Cambria" panose="02040503050406030204" pitchFamily="18" charset="0"/>
            </a:rPr>
          </a:br>
          <a:r>
            <a:rPr lang="en-US" sz="2000" b="0" i="1" u="none" strike="noStrike" baseline="0" dirty="0">
              <a:solidFill>
                <a:schemeClr val="tx1"/>
              </a:solidFill>
              <a:latin typeface="Cambria" panose="02040503050406030204" pitchFamily="18" charset="0"/>
            </a:rPr>
            <a:t>financial gifts and inheritances more so than families of color.”</a:t>
          </a:r>
          <a:endParaRPr lang="en-US" sz="2000" dirty="0">
            <a:solidFill>
              <a:schemeClr val="tx1"/>
            </a:solidFill>
          </a:endParaRPr>
        </a:p>
      </dgm:t>
    </dgm:pt>
    <dgm:pt modelId="{957E109E-4C29-41DC-BFEA-EAC23D788B30}" type="parTrans" cxnId="{513B5B5E-D5F1-4887-881A-1A5F86DB8661}">
      <dgm:prSet/>
      <dgm:spPr/>
      <dgm:t>
        <a:bodyPr/>
        <a:lstStyle/>
        <a:p>
          <a:endParaRPr lang="en-US"/>
        </a:p>
      </dgm:t>
    </dgm:pt>
    <dgm:pt modelId="{0DBAB8FC-78D1-429D-AE5B-52FA25C5DC55}" type="sibTrans" cxnId="{513B5B5E-D5F1-4887-881A-1A5F86DB8661}">
      <dgm:prSet/>
      <dgm:spPr/>
      <dgm:t>
        <a:bodyPr/>
        <a:lstStyle/>
        <a:p>
          <a:endParaRPr lang="en-US"/>
        </a:p>
      </dgm:t>
    </dgm:pt>
    <dgm:pt modelId="{3869D99F-46A0-4FB8-9405-FB185DBA4345}">
      <dgm:prSet custT="1"/>
      <dgm:spPr/>
      <dgm:t>
        <a:bodyPr/>
        <a:lstStyle/>
        <a:p>
          <a:r>
            <a:rPr lang="en-US" sz="3100" dirty="0"/>
            <a:t>Financial Illiteracy</a:t>
          </a:r>
        </a:p>
        <a:p>
          <a:r>
            <a:rPr lang="en-US" sz="2000" i="1" dirty="0">
              <a:latin typeface="Cambria" panose="02040503050406030204" pitchFamily="18" charset="0"/>
              <a:ea typeface="Cambria" panose="02040503050406030204" pitchFamily="18" charset="0"/>
            </a:rPr>
            <a:t>“Financial literacy is not a sideshow . . . it plays a critical role in saving and wealth accumulation.”</a:t>
          </a:r>
        </a:p>
      </dgm:t>
    </dgm:pt>
    <dgm:pt modelId="{825BCF84-087A-4C72-A513-647135A441BD}" type="parTrans" cxnId="{9C701663-DB89-4B26-A3FF-2C080CC80189}">
      <dgm:prSet/>
      <dgm:spPr/>
      <dgm:t>
        <a:bodyPr/>
        <a:lstStyle/>
        <a:p>
          <a:endParaRPr lang="en-US"/>
        </a:p>
      </dgm:t>
    </dgm:pt>
    <dgm:pt modelId="{918A9F89-9FC0-4FB9-8F48-D8A0B1EFA60B}" type="sibTrans" cxnId="{9C701663-DB89-4B26-A3FF-2C080CC80189}">
      <dgm:prSet/>
      <dgm:spPr/>
      <dgm:t>
        <a:bodyPr/>
        <a:lstStyle/>
        <a:p>
          <a:endParaRPr lang="en-US"/>
        </a:p>
      </dgm:t>
    </dgm:pt>
    <dgm:pt modelId="{AA1C7176-F2FD-48A0-9525-16E958CB8A71}" type="pres">
      <dgm:prSet presAssocID="{976CBD97-1D1E-4BE7-BAAD-9D1F0F633CA7}" presName="hierChild1" presStyleCnt="0">
        <dgm:presLayoutVars>
          <dgm:chPref val="1"/>
          <dgm:dir/>
          <dgm:animOne val="branch"/>
          <dgm:animLvl val="lvl"/>
          <dgm:resizeHandles/>
        </dgm:presLayoutVars>
      </dgm:prSet>
      <dgm:spPr/>
    </dgm:pt>
    <dgm:pt modelId="{60326CD1-1BA9-47C0-98CC-976AA43D1F5F}" type="pres">
      <dgm:prSet presAssocID="{8F6ADF16-45AB-4266-95AA-D39DD4B43766}" presName="hierRoot1" presStyleCnt="0"/>
      <dgm:spPr/>
    </dgm:pt>
    <dgm:pt modelId="{C105601C-5FBC-472E-B4C5-7EB0CE89194B}" type="pres">
      <dgm:prSet presAssocID="{8F6ADF16-45AB-4266-95AA-D39DD4B43766}" presName="composite" presStyleCnt="0"/>
      <dgm:spPr/>
    </dgm:pt>
    <dgm:pt modelId="{6E8312BA-B417-43F4-A741-81906331AC6F}" type="pres">
      <dgm:prSet presAssocID="{8F6ADF16-45AB-4266-95AA-D39DD4B43766}" presName="background" presStyleLbl="node0" presStyleIdx="0" presStyleCnt="2"/>
      <dgm:spPr/>
    </dgm:pt>
    <dgm:pt modelId="{6C70BD14-AD7C-409F-8481-1A936444C370}" type="pres">
      <dgm:prSet presAssocID="{8F6ADF16-45AB-4266-95AA-D39DD4B43766}" presName="text" presStyleLbl="fgAcc0" presStyleIdx="0" presStyleCnt="2" custFlipHor="1" custScaleX="122117">
        <dgm:presLayoutVars>
          <dgm:chPref val="3"/>
        </dgm:presLayoutVars>
      </dgm:prSet>
      <dgm:spPr/>
    </dgm:pt>
    <dgm:pt modelId="{82A242AF-390E-40E6-A19B-25FC2F515785}" type="pres">
      <dgm:prSet presAssocID="{8F6ADF16-45AB-4266-95AA-D39DD4B43766}" presName="hierChild2" presStyleCnt="0"/>
      <dgm:spPr/>
    </dgm:pt>
    <dgm:pt modelId="{3259872C-46B2-4DCE-9A1D-455E4CB20940}" type="pres">
      <dgm:prSet presAssocID="{3869D99F-46A0-4FB8-9405-FB185DBA4345}" presName="hierRoot1" presStyleCnt="0"/>
      <dgm:spPr/>
    </dgm:pt>
    <dgm:pt modelId="{86045099-9050-4874-A730-F58C2E11347B}" type="pres">
      <dgm:prSet presAssocID="{3869D99F-46A0-4FB8-9405-FB185DBA4345}" presName="composite" presStyleCnt="0"/>
      <dgm:spPr/>
    </dgm:pt>
    <dgm:pt modelId="{89FBBD3A-0FE9-4A59-AD51-3FDEAAADA1C3}" type="pres">
      <dgm:prSet presAssocID="{3869D99F-46A0-4FB8-9405-FB185DBA4345}" presName="background" presStyleLbl="node0" presStyleIdx="1" presStyleCnt="2"/>
      <dgm:spPr/>
    </dgm:pt>
    <dgm:pt modelId="{50F2ABCF-EDA0-4444-9FAD-26BB0A4818BA}" type="pres">
      <dgm:prSet presAssocID="{3869D99F-46A0-4FB8-9405-FB185DBA4345}" presName="text" presStyleLbl="fgAcc0" presStyleIdx="1" presStyleCnt="2" custLinFactNeighborX="-501" custLinFactNeighborY="-710">
        <dgm:presLayoutVars>
          <dgm:chPref val="3"/>
        </dgm:presLayoutVars>
      </dgm:prSet>
      <dgm:spPr/>
    </dgm:pt>
    <dgm:pt modelId="{39DE591A-3968-4525-975C-741F7E48C49B}" type="pres">
      <dgm:prSet presAssocID="{3869D99F-46A0-4FB8-9405-FB185DBA4345}" presName="hierChild2" presStyleCnt="0"/>
      <dgm:spPr/>
    </dgm:pt>
  </dgm:ptLst>
  <dgm:cxnLst>
    <dgm:cxn modelId="{E7EDF119-2EA4-4275-9E87-A8DC1CE4123A}" type="presOf" srcId="{8F6ADF16-45AB-4266-95AA-D39DD4B43766}" destId="{6C70BD14-AD7C-409F-8481-1A936444C370}" srcOrd="0" destOrd="0" presId="urn:microsoft.com/office/officeart/2005/8/layout/hierarchy1"/>
    <dgm:cxn modelId="{9A5C9F23-CCD9-44C9-8DD9-AFB0884B1286}" type="presOf" srcId="{3869D99F-46A0-4FB8-9405-FB185DBA4345}" destId="{50F2ABCF-EDA0-4444-9FAD-26BB0A4818BA}" srcOrd="0" destOrd="0" presId="urn:microsoft.com/office/officeart/2005/8/layout/hierarchy1"/>
    <dgm:cxn modelId="{513B5B5E-D5F1-4887-881A-1A5F86DB8661}" srcId="{976CBD97-1D1E-4BE7-BAAD-9D1F0F633CA7}" destId="{8F6ADF16-45AB-4266-95AA-D39DD4B43766}" srcOrd="0" destOrd="0" parTransId="{957E109E-4C29-41DC-BFEA-EAC23D788B30}" sibTransId="{0DBAB8FC-78D1-429D-AE5B-52FA25C5DC55}"/>
    <dgm:cxn modelId="{9C701663-DB89-4B26-A3FF-2C080CC80189}" srcId="{976CBD97-1D1E-4BE7-BAAD-9D1F0F633CA7}" destId="{3869D99F-46A0-4FB8-9405-FB185DBA4345}" srcOrd="1" destOrd="0" parTransId="{825BCF84-087A-4C72-A513-647135A441BD}" sibTransId="{918A9F89-9FC0-4FB9-8F48-D8A0B1EFA60B}"/>
    <dgm:cxn modelId="{A079619B-97DB-4321-9D3F-115CCCA9D781}" type="presOf" srcId="{976CBD97-1D1E-4BE7-BAAD-9D1F0F633CA7}" destId="{AA1C7176-F2FD-48A0-9525-16E958CB8A71}" srcOrd="0" destOrd="0" presId="urn:microsoft.com/office/officeart/2005/8/layout/hierarchy1"/>
    <dgm:cxn modelId="{2CCA09D1-A5F3-46B2-B899-1CE7C6476D69}" type="presParOf" srcId="{AA1C7176-F2FD-48A0-9525-16E958CB8A71}" destId="{60326CD1-1BA9-47C0-98CC-976AA43D1F5F}" srcOrd="0" destOrd="0" presId="urn:microsoft.com/office/officeart/2005/8/layout/hierarchy1"/>
    <dgm:cxn modelId="{2D6F4721-1E11-4B91-B59E-0E6112E732D7}" type="presParOf" srcId="{60326CD1-1BA9-47C0-98CC-976AA43D1F5F}" destId="{C105601C-5FBC-472E-B4C5-7EB0CE89194B}" srcOrd="0" destOrd="0" presId="urn:microsoft.com/office/officeart/2005/8/layout/hierarchy1"/>
    <dgm:cxn modelId="{6EA39F02-F5FF-4AB5-BB9F-B7990AEF5709}" type="presParOf" srcId="{C105601C-5FBC-472E-B4C5-7EB0CE89194B}" destId="{6E8312BA-B417-43F4-A741-81906331AC6F}" srcOrd="0" destOrd="0" presId="urn:microsoft.com/office/officeart/2005/8/layout/hierarchy1"/>
    <dgm:cxn modelId="{9F4AACFE-D5F6-4F6B-990A-CB6557A8C869}" type="presParOf" srcId="{C105601C-5FBC-472E-B4C5-7EB0CE89194B}" destId="{6C70BD14-AD7C-409F-8481-1A936444C370}" srcOrd="1" destOrd="0" presId="urn:microsoft.com/office/officeart/2005/8/layout/hierarchy1"/>
    <dgm:cxn modelId="{E1167B2E-EC5E-4FC6-B8EB-89DCB30FAF07}" type="presParOf" srcId="{60326CD1-1BA9-47C0-98CC-976AA43D1F5F}" destId="{82A242AF-390E-40E6-A19B-25FC2F515785}" srcOrd="1" destOrd="0" presId="urn:microsoft.com/office/officeart/2005/8/layout/hierarchy1"/>
    <dgm:cxn modelId="{96399B5A-32CC-4EEA-A561-D7BA48AB2DEB}" type="presParOf" srcId="{AA1C7176-F2FD-48A0-9525-16E958CB8A71}" destId="{3259872C-46B2-4DCE-9A1D-455E4CB20940}" srcOrd="1" destOrd="0" presId="urn:microsoft.com/office/officeart/2005/8/layout/hierarchy1"/>
    <dgm:cxn modelId="{A4B94178-A255-47FA-81C0-B4C5A72B963B}" type="presParOf" srcId="{3259872C-46B2-4DCE-9A1D-455E4CB20940}" destId="{86045099-9050-4874-A730-F58C2E11347B}" srcOrd="0" destOrd="0" presId="urn:microsoft.com/office/officeart/2005/8/layout/hierarchy1"/>
    <dgm:cxn modelId="{A59D276A-87C5-44CD-8D3F-428822702516}" type="presParOf" srcId="{86045099-9050-4874-A730-F58C2E11347B}" destId="{89FBBD3A-0FE9-4A59-AD51-3FDEAAADA1C3}" srcOrd="0" destOrd="0" presId="urn:microsoft.com/office/officeart/2005/8/layout/hierarchy1"/>
    <dgm:cxn modelId="{8B70EF58-32FC-433E-9085-1BA09D3E7798}" type="presParOf" srcId="{86045099-9050-4874-A730-F58C2E11347B}" destId="{50F2ABCF-EDA0-4444-9FAD-26BB0A4818BA}" srcOrd="1" destOrd="0" presId="urn:microsoft.com/office/officeart/2005/8/layout/hierarchy1"/>
    <dgm:cxn modelId="{F43D71F7-B048-44BD-B70F-FCA4FFE0F23F}" type="presParOf" srcId="{3259872C-46B2-4DCE-9A1D-455E4CB20940}" destId="{39DE591A-3968-4525-975C-741F7E48C49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6CBD97-1D1E-4BE7-BAAD-9D1F0F633CA7}"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8F6ADF16-45AB-4266-95AA-D39DD4B43766}">
      <dgm:prSet custT="1"/>
      <dgm:spPr/>
      <dgm:t>
        <a:bodyPr/>
        <a:lstStyle/>
        <a:p>
          <a:r>
            <a:rPr lang="en-US" sz="3000" dirty="0"/>
            <a:t>Directs Agencies to…</a:t>
          </a:r>
        </a:p>
        <a:p>
          <a:r>
            <a:rPr lang="en-US" sz="2000" b="0" i="1" u="none" strike="noStrike" baseline="0" dirty="0">
              <a:solidFill>
                <a:schemeClr val="tx1"/>
              </a:solidFill>
              <a:latin typeface="Cambria" panose="02040503050406030204" pitchFamily="18" charset="0"/>
            </a:rPr>
            <a:t>“</a:t>
          </a:r>
          <a:r>
            <a:rPr lang="en-US" sz="2000" b="0" i="1" u="none" strike="noStrike" baseline="0" dirty="0" err="1">
              <a:solidFill>
                <a:schemeClr val="tx1"/>
              </a:solidFill>
              <a:latin typeface="Cambria" panose="02040503050406030204" pitchFamily="18" charset="0"/>
            </a:rPr>
            <a:t>identif</a:t>
          </a:r>
          <a:r>
            <a:rPr lang="en-US" sz="2000" b="0" i="1" u="none" strike="noStrike" baseline="0" dirty="0">
              <a:solidFill>
                <a:schemeClr val="tx1"/>
              </a:solidFill>
              <a:latin typeface="Cambria" panose="02040503050406030204" pitchFamily="18" charset="0"/>
            </a:rPr>
            <a:t>[y] inadequacies in existing Federal data collection programs, policies, and infrastructure across agencies, and strategies for addressing any deficiencies identified.”</a:t>
          </a:r>
          <a:endParaRPr lang="en-US" sz="2000" dirty="0">
            <a:solidFill>
              <a:schemeClr val="tx1"/>
            </a:solidFill>
          </a:endParaRPr>
        </a:p>
      </dgm:t>
    </dgm:pt>
    <dgm:pt modelId="{957E109E-4C29-41DC-BFEA-EAC23D788B30}" type="parTrans" cxnId="{513B5B5E-D5F1-4887-881A-1A5F86DB8661}">
      <dgm:prSet/>
      <dgm:spPr/>
      <dgm:t>
        <a:bodyPr/>
        <a:lstStyle/>
        <a:p>
          <a:endParaRPr lang="en-US"/>
        </a:p>
      </dgm:t>
    </dgm:pt>
    <dgm:pt modelId="{0DBAB8FC-78D1-429D-AE5B-52FA25C5DC55}" type="sibTrans" cxnId="{513B5B5E-D5F1-4887-881A-1A5F86DB8661}">
      <dgm:prSet/>
      <dgm:spPr/>
      <dgm:t>
        <a:bodyPr/>
        <a:lstStyle/>
        <a:p>
          <a:endParaRPr lang="en-US"/>
        </a:p>
      </dgm:t>
    </dgm:pt>
    <dgm:pt modelId="{3869D99F-46A0-4FB8-9405-FB185DBA4345}">
      <dgm:prSet custT="1"/>
      <dgm:spPr/>
      <dgm:t>
        <a:bodyPr/>
        <a:lstStyle/>
        <a:p>
          <a:r>
            <a:rPr lang="en-US" sz="2000" i="1" dirty="0">
              <a:latin typeface="Cambria" panose="02040503050406030204" pitchFamily="18" charset="0"/>
              <a:ea typeface="Cambria" panose="02040503050406030204" pitchFamily="18" charset="0"/>
            </a:rPr>
            <a:t>“Many federal datasets are not disaggregated by race, ethnicity, gender, disability, income, veteran status, or other key demographic variables. This lack of data has cascading effects and impedes efforts to measure and advance equity. A first step to promoting equity in government action is to gather the data necessary to inform that effort.”</a:t>
          </a:r>
        </a:p>
      </dgm:t>
    </dgm:pt>
    <dgm:pt modelId="{825BCF84-087A-4C72-A513-647135A441BD}" type="parTrans" cxnId="{9C701663-DB89-4B26-A3FF-2C080CC80189}">
      <dgm:prSet/>
      <dgm:spPr/>
      <dgm:t>
        <a:bodyPr/>
        <a:lstStyle/>
        <a:p>
          <a:endParaRPr lang="en-US"/>
        </a:p>
      </dgm:t>
    </dgm:pt>
    <dgm:pt modelId="{918A9F89-9FC0-4FB9-8F48-D8A0B1EFA60B}" type="sibTrans" cxnId="{9C701663-DB89-4B26-A3FF-2C080CC80189}">
      <dgm:prSet/>
      <dgm:spPr/>
      <dgm:t>
        <a:bodyPr/>
        <a:lstStyle/>
        <a:p>
          <a:endParaRPr lang="en-US"/>
        </a:p>
      </dgm:t>
    </dgm:pt>
    <dgm:pt modelId="{AA1C7176-F2FD-48A0-9525-16E958CB8A71}" type="pres">
      <dgm:prSet presAssocID="{976CBD97-1D1E-4BE7-BAAD-9D1F0F633CA7}" presName="hierChild1" presStyleCnt="0">
        <dgm:presLayoutVars>
          <dgm:chPref val="1"/>
          <dgm:dir/>
          <dgm:animOne val="branch"/>
          <dgm:animLvl val="lvl"/>
          <dgm:resizeHandles/>
        </dgm:presLayoutVars>
      </dgm:prSet>
      <dgm:spPr/>
    </dgm:pt>
    <dgm:pt modelId="{60326CD1-1BA9-47C0-98CC-976AA43D1F5F}" type="pres">
      <dgm:prSet presAssocID="{8F6ADF16-45AB-4266-95AA-D39DD4B43766}" presName="hierRoot1" presStyleCnt="0"/>
      <dgm:spPr/>
    </dgm:pt>
    <dgm:pt modelId="{C105601C-5FBC-472E-B4C5-7EB0CE89194B}" type="pres">
      <dgm:prSet presAssocID="{8F6ADF16-45AB-4266-95AA-D39DD4B43766}" presName="composite" presStyleCnt="0"/>
      <dgm:spPr/>
    </dgm:pt>
    <dgm:pt modelId="{6E8312BA-B417-43F4-A741-81906331AC6F}" type="pres">
      <dgm:prSet presAssocID="{8F6ADF16-45AB-4266-95AA-D39DD4B43766}" presName="background" presStyleLbl="node0" presStyleIdx="0" presStyleCnt="2"/>
      <dgm:spPr/>
    </dgm:pt>
    <dgm:pt modelId="{6C70BD14-AD7C-409F-8481-1A936444C370}" type="pres">
      <dgm:prSet presAssocID="{8F6ADF16-45AB-4266-95AA-D39DD4B43766}" presName="text" presStyleLbl="fgAcc0" presStyleIdx="0" presStyleCnt="2" custFlipHor="1" custScaleX="122117">
        <dgm:presLayoutVars>
          <dgm:chPref val="3"/>
        </dgm:presLayoutVars>
      </dgm:prSet>
      <dgm:spPr/>
    </dgm:pt>
    <dgm:pt modelId="{82A242AF-390E-40E6-A19B-25FC2F515785}" type="pres">
      <dgm:prSet presAssocID="{8F6ADF16-45AB-4266-95AA-D39DD4B43766}" presName="hierChild2" presStyleCnt="0"/>
      <dgm:spPr/>
    </dgm:pt>
    <dgm:pt modelId="{3259872C-46B2-4DCE-9A1D-455E4CB20940}" type="pres">
      <dgm:prSet presAssocID="{3869D99F-46A0-4FB8-9405-FB185DBA4345}" presName="hierRoot1" presStyleCnt="0"/>
      <dgm:spPr/>
    </dgm:pt>
    <dgm:pt modelId="{86045099-9050-4874-A730-F58C2E11347B}" type="pres">
      <dgm:prSet presAssocID="{3869D99F-46A0-4FB8-9405-FB185DBA4345}" presName="composite" presStyleCnt="0"/>
      <dgm:spPr/>
    </dgm:pt>
    <dgm:pt modelId="{89FBBD3A-0FE9-4A59-AD51-3FDEAAADA1C3}" type="pres">
      <dgm:prSet presAssocID="{3869D99F-46A0-4FB8-9405-FB185DBA4345}" presName="background" presStyleLbl="node0" presStyleIdx="1" presStyleCnt="2"/>
      <dgm:spPr/>
    </dgm:pt>
    <dgm:pt modelId="{50F2ABCF-EDA0-4444-9FAD-26BB0A4818BA}" type="pres">
      <dgm:prSet presAssocID="{3869D99F-46A0-4FB8-9405-FB185DBA4345}" presName="text" presStyleLbl="fgAcc0" presStyleIdx="1" presStyleCnt="2" custScaleX="112147" custScaleY="114810" custLinFactNeighborX="-501" custLinFactNeighborY="-710">
        <dgm:presLayoutVars>
          <dgm:chPref val="3"/>
        </dgm:presLayoutVars>
      </dgm:prSet>
      <dgm:spPr/>
    </dgm:pt>
    <dgm:pt modelId="{39DE591A-3968-4525-975C-741F7E48C49B}" type="pres">
      <dgm:prSet presAssocID="{3869D99F-46A0-4FB8-9405-FB185DBA4345}" presName="hierChild2" presStyleCnt="0"/>
      <dgm:spPr/>
    </dgm:pt>
  </dgm:ptLst>
  <dgm:cxnLst>
    <dgm:cxn modelId="{E7EDF119-2EA4-4275-9E87-A8DC1CE4123A}" type="presOf" srcId="{8F6ADF16-45AB-4266-95AA-D39DD4B43766}" destId="{6C70BD14-AD7C-409F-8481-1A936444C370}" srcOrd="0" destOrd="0" presId="urn:microsoft.com/office/officeart/2005/8/layout/hierarchy1"/>
    <dgm:cxn modelId="{9A5C9F23-CCD9-44C9-8DD9-AFB0884B1286}" type="presOf" srcId="{3869D99F-46A0-4FB8-9405-FB185DBA4345}" destId="{50F2ABCF-EDA0-4444-9FAD-26BB0A4818BA}" srcOrd="0" destOrd="0" presId="urn:microsoft.com/office/officeart/2005/8/layout/hierarchy1"/>
    <dgm:cxn modelId="{513B5B5E-D5F1-4887-881A-1A5F86DB8661}" srcId="{976CBD97-1D1E-4BE7-BAAD-9D1F0F633CA7}" destId="{8F6ADF16-45AB-4266-95AA-D39DD4B43766}" srcOrd="0" destOrd="0" parTransId="{957E109E-4C29-41DC-BFEA-EAC23D788B30}" sibTransId="{0DBAB8FC-78D1-429D-AE5B-52FA25C5DC55}"/>
    <dgm:cxn modelId="{9C701663-DB89-4B26-A3FF-2C080CC80189}" srcId="{976CBD97-1D1E-4BE7-BAAD-9D1F0F633CA7}" destId="{3869D99F-46A0-4FB8-9405-FB185DBA4345}" srcOrd="1" destOrd="0" parTransId="{825BCF84-087A-4C72-A513-647135A441BD}" sibTransId="{918A9F89-9FC0-4FB9-8F48-D8A0B1EFA60B}"/>
    <dgm:cxn modelId="{A079619B-97DB-4321-9D3F-115CCCA9D781}" type="presOf" srcId="{976CBD97-1D1E-4BE7-BAAD-9D1F0F633CA7}" destId="{AA1C7176-F2FD-48A0-9525-16E958CB8A71}" srcOrd="0" destOrd="0" presId="urn:microsoft.com/office/officeart/2005/8/layout/hierarchy1"/>
    <dgm:cxn modelId="{2CCA09D1-A5F3-46B2-B899-1CE7C6476D69}" type="presParOf" srcId="{AA1C7176-F2FD-48A0-9525-16E958CB8A71}" destId="{60326CD1-1BA9-47C0-98CC-976AA43D1F5F}" srcOrd="0" destOrd="0" presId="urn:microsoft.com/office/officeart/2005/8/layout/hierarchy1"/>
    <dgm:cxn modelId="{2D6F4721-1E11-4B91-B59E-0E6112E732D7}" type="presParOf" srcId="{60326CD1-1BA9-47C0-98CC-976AA43D1F5F}" destId="{C105601C-5FBC-472E-B4C5-7EB0CE89194B}" srcOrd="0" destOrd="0" presId="urn:microsoft.com/office/officeart/2005/8/layout/hierarchy1"/>
    <dgm:cxn modelId="{6EA39F02-F5FF-4AB5-BB9F-B7990AEF5709}" type="presParOf" srcId="{C105601C-5FBC-472E-B4C5-7EB0CE89194B}" destId="{6E8312BA-B417-43F4-A741-81906331AC6F}" srcOrd="0" destOrd="0" presId="urn:microsoft.com/office/officeart/2005/8/layout/hierarchy1"/>
    <dgm:cxn modelId="{9F4AACFE-D5F6-4F6B-990A-CB6557A8C869}" type="presParOf" srcId="{C105601C-5FBC-472E-B4C5-7EB0CE89194B}" destId="{6C70BD14-AD7C-409F-8481-1A936444C370}" srcOrd="1" destOrd="0" presId="urn:microsoft.com/office/officeart/2005/8/layout/hierarchy1"/>
    <dgm:cxn modelId="{E1167B2E-EC5E-4FC6-B8EB-89DCB30FAF07}" type="presParOf" srcId="{60326CD1-1BA9-47C0-98CC-976AA43D1F5F}" destId="{82A242AF-390E-40E6-A19B-25FC2F515785}" srcOrd="1" destOrd="0" presId="urn:microsoft.com/office/officeart/2005/8/layout/hierarchy1"/>
    <dgm:cxn modelId="{96399B5A-32CC-4EEA-A561-D7BA48AB2DEB}" type="presParOf" srcId="{AA1C7176-F2FD-48A0-9525-16E958CB8A71}" destId="{3259872C-46B2-4DCE-9A1D-455E4CB20940}" srcOrd="1" destOrd="0" presId="urn:microsoft.com/office/officeart/2005/8/layout/hierarchy1"/>
    <dgm:cxn modelId="{A4B94178-A255-47FA-81C0-B4C5A72B963B}" type="presParOf" srcId="{3259872C-46B2-4DCE-9A1D-455E4CB20940}" destId="{86045099-9050-4874-A730-F58C2E11347B}" srcOrd="0" destOrd="0" presId="urn:microsoft.com/office/officeart/2005/8/layout/hierarchy1"/>
    <dgm:cxn modelId="{A59D276A-87C5-44CD-8D3F-428822702516}" type="presParOf" srcId="{86045099-9050-4874-A730-F58C2E11347B}" destId="{89FBBD3A-0FE9-4A59-AD51-3FDEAAADA1C3}" srcOrd="0" destOrd="0" presId="urn:microsoft.com/office/officeart/2005/8/layout/hierarchy1"/>
    <dgm:cxn modelId="{8B70EF58-32FC-433E-9085-1BA09D3E7798}" type="presParOf" srcId="{86045099-9050-4874-A730-F58C2E11347B}" destId="{50F2ABCF-EDA0-4444-9FAD-26BB0A4818BA}" srcOrd="1" destOrd="0" presId="urn:microsoft.com/office/officeart/2005/8/layout/hierarchy1"/>
    <dgm:cxn modelId="{F43D71F7-B048-44BD-B70F-FCA4FFE0F23F}" type="presParOf" srcId="{3259872C-46B2-4DCE-9A1D-455E4CB20940}" destId="{39DE591A-3968-4525-975C-741F7E48C49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312BA-B417-43F4-A741-81906331AC6F}">
      <dsp:nvSpPr>
        <dsp:cNvPr id="0" name=""/>
        <dsp:cNvSpPr/>
      </dsp:nvSpPr>
      <dsp:spPr>
        <a:xfrm flipH="1">
          <a:off x="4916" y="262128"/>
          <a:ext cx="5219303" cy="2714002"/>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70BD14-AD7C-409F-8481-1A936444C370}">
      <dsp:nvSpPr>
        <dsp:cNvPr id="0" name=""/>
        <dsp:cNvSpPr/>
      </dsp:nvSpPr>
      <dsp:spPr>
        <a:xfrm flipH="1">
          <a:off x="479807" y="713274"/>
          <a:ext cx="5219303" cy="271400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Generational Wealth Inequality</a:t>
          </a:r>
        </a:p>
        <a:p>
          <a:pPr marL="0" lvl="0" indent="0" algn="ctr" defTabSz="1333500">
            <a:lnSpc>
              <a:spcPct val="90000"/>
            </a:lnSpc>
            <a:spcBef>
              <a:spcPct val="0"/>
            </a:spcBef>
            <a:spcAft>
              <a:spcPct val="35000"/>
            </a:spcAft>
            <a:buNone/>
          </a:pPr>
          <a:r>
            <a:rPr lang="en-US" sz="2000" b="0" i="1" u="none" strike="noStrike" kern="1200" baseline="0" dirty="0">
              <a:solidFill>
                <a:schemeClr val="tx1"/>
              </a:solidFill>
              <a:latin typeface="Cambria" panose="02040503050406030204" pitchFamily="18" charset="0"/>
            </a:rPr>
            <a:t>“The ability to transfer wealth inter-generationally helps</a:t>
          </a:r>
          <a:br>
            <a:rPr lang="en-US" sz="2000" b="0" i="1" u="none" strike="noStrike" kern="1200" baseline="0" dirty="0">
              <a:solidFill>
                <a:schemeClr val="tx1"/>
              </a:solidFill>
              <a:latin typeface="Cambria" panose="02040503050406030204" pitchFamily="18" charset="0"/>
            </a:rPr>
          </a:br>
          <a:r>
            <a:rPr lang="en-US" sz="2000" b="0" i="1" u="none" strike="noStrike" kern="1200" baseline="0" dirty="0">
              <a:solidFill>
                <a:schemeClr val="tx1"/>
              </a:solidFill>
              <a:latin typeface="Cambria" panose="02040503050406030204" pitchFamily="18" charset="0"/>
            </a:rPr>
            <a:t>subsequent generations of White families build wealth through large</a:t>
          </a:r>
          <a:br>
            <a:rPr lang="en-US" sz="2000" b="0" i="1" u="none" strike="noStrike" kern="1200" baseline="0" dirty="0">
              <a:solidFill>
                <a:schemeClr val="tx1"/>
              </a:solidFill>
              <a:latin typeface="Cambria" panose="02040503050406030204" pitchFamily="18" charset="0"/>
            </a:rPr>
          </a:br>
          <a:r>
            <a:rPr lang="en-US" sz="2000" b="0" i="1" u="none" strike="noStrike" kern="1200" baseline="0" dirty="0">
              <a:solidFill>
                <a:schemeClr val="tx1"/>
              </a:solidFill>
              <a:latin typeface="Cambria" panose="02040503050406030204" pitchFamily="18" charset="0"/>
            </a:rPr>
            <a:t>financial gifts and inheritances more so than families of color.”</a:t>
          </a:r>
          <a:endParaRPr lang="en-US" sz="2000" kern="1200" dirty="0">
            <a:solidFill>
              <a:schemeClr val="tx1"/>
            </a:solidFill>
          </a:endParaRPr>
        </a:p>
      </dsp:txBody>
      <dsp:txXfrm>
        <a:off x="559297" y="792764"/>
        <a:ext cx="5060323" cy="2555022"/>
      </dsp:txXfrm>
    </dsp:sp>
    <dsp:sp modelId="{89FBBD3A-0FE9-4A59-AD51-3FDEAAADA1C3}">
      <dsp:nvSpPr>
        <dsp:cNvPr id="0" name=""/>
        <dsp:cNvSpPr/>
      </dsp:nvSpPr>
      <dsp:spPr>
        <a:xfrm>
          <a:off x="6152589" y="242858"/>
          <a:ext cx="4274019" cy="2714002"/>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F2ABCF-EDA0-4444-9FAD-26BB0A4818BA}">
      <dsp:nvSpPr>
        <dsp:cNvPr id="0" name=""/>
        <dsp:cNvSpPr/>
      </dsp:nvSpPr>
      <dsp:spPr>
        <a:xfrm>
          <a:off x="6627480" y="694005"/>
          <a:ext cx="4274019" cy="271400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Financial Illiteracy</a:t>
          </a:r>
        </a:p>
        <a:p>
          <a:pPr marL="0" lvl="0" indent="0" algn="ctr" defTabSz="1377950">
            <a:lnSpc>
              <a:spcPct val="90000"/>
            </a:lnSpc>
            <a:spcBef>
              <a:spcPct val="0"/>
            </a:spcBef>
            <a:spcAft>
              <a:spcPct val="35000"/>
            </a:spcAft>
            <a:buNone/>
          </a:pPr>
          <a:r>
            <a:rPr lang="en-US" sz="2000" i="1" kern="1200" dirty="0">
              <a:latin typeface="Cambria" panose="02040503050406030204" pitchFamily="18" charset="0"/>
              <a:ea typeface="Cambria" panose="02040503050406030204" pitchFamily="18" charset="0"/>
            </a:rPr>
            <a:t>“Financial literacy is not a sideshow . . . it plays a critical role in saving and wealth accumulation.”</a:t>
          </a:r>
        </a:p>
      </dsp:txBody>
      <dsp:txXfrm>
        <a:off x="6706970" y="773495"/>
        <a:ext cx="4115039" cy="2555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312BA-B417-43F4-A741-81906331AC6F}">
      <dsp:nvSpPr>
        <dsp:cNvPr id="0" name=""/>
        <dsp:cNvSpPr/>
      </dsp:nvSpPr>
      <dsp:spPr>
        <a:xfrm flipH="1">
          <a:off x="2348" y="141315"/>
          <a:ext cx="4984728" cy="25920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70BD14-AD7C-409F-8481-1A936444C370}">
      <dsp:nvSpPr>
        <dsp:cNvPr id="0" name=""/>
        <dsp:cNvSpPr/>
      </dsp:nvSpPr>
      <dsp:spPr>
        <a:xfrm flipH="1">
          <a:off x="455896" y="572185"/>
          <a:ext cx="4984728" cy="25920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Directs Agencies to…</a:t>
          </a:r>
        </a:p>
        <a:p>
          <a:pPr marL="0" lvl="0" indent="0" algn="ctr" defTabSz="1333500">
            <a:lnSpc>
              <a:spcPct val="90000"/>
            </a:lnSpc>
            <a:spcBef>
              <a:spcPct val="0"/>
            </a:spcBef>
            <a:spcAft>
              <a:spcPct val="35000"/>
            </a:spcAft>
            <a:buNone/>
          </a:pPr>
          <a:r>
            <a:rPr lang="en-US" sz="2000" b="0" i="1" u="none" strike="noStrike" kern="1200" baseline="0" dirty="0">
              <a:solidFill>
                <a:schemeClr val="tx1"/>
              </a:solidFill>
              <a:latin typeface="Cambria" panose="02040503050406030204" pitchFamily="18" charset="0"/>
            </a:rPr>
            <a:t>“</a:t>
          </a:r>
          <a:r>
            <a:rPr lang="en-US" sz="2000" b="0" i="1" u="none" strike="noStrike" kern="1200" baseline="0" dirty="0" err="1">
              <a:solidFill>
                <a:schemeClr val="tx1"/>
              </a:solidFill>
              <a:latin typeface="Cambria" panose="02040503050406030204" pitchFamily="18" charset="0"/>
            </a:rPr>
            <a:t>identif</a:t>
          </a:r>
          <a:r>
            <a:rPr lang="en-US" sz="2000" b="0" i="1" u="none" strike="noStrike" kern="1200" baseline="0" dirty="0">
              <a:solidFill>
                <a:schemeClr val="tx1"/>
              </a:solidFill>
              <a:latin typeface="Cambria" panose="02040503050406030204" pitchFamily="18" charset="0"/>
            </a:rPr>
            <a:t>[y] inadequacies in existing Federal data collection programs, policies, and infrastructure across agencies, and strategies for addressing any deficiencies identified.”</a:t>
          </a:r>
          <a:endParaRPr lang="en-US" sz="2000" kern="1200" dirty="0">
            <a:solidFill>
              <a:schemeClr val="tx1"/>
            </a:solidFill>
          </a:endParaRPr>
        </a:p>
      </dsp:txBody>
      <dsp:txXfrm>
        <a:off x="531814" y="648103"/>
        <a:ext cx="4832892" cy="2440188"/>
      </dsp:txXfrm>
    </dsp:sp>
    <dsp:sp modelId="{89FBBD3A-0FE9-4A59-AD51-3FDEAAADA1C3}">
      <dsp:nvSpPr>
        <dsp:cNvPr id="0" name=""/>
        <dsp:cNvSpPr/>
      </dsp:nvSpPr>
      <dsp:spPr>
        <a:xfrm>
          <a:off x="5873721" y="122912"/>
          <a:ext cx="4577760" cy="297590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F2ABCF-EDA0-4444-9FAD-26BB0A4818BA}">
      <dsp:nvSpPr>
        <dsp:cNvPr id="0" name=""/>
        <dsp:cNvSpPr/>
      </dsp:nvSpPr>
      <dsp:spPr>
        <a:xfrm>
          <a:off x="6327269" y="553782"/>
          <a:ext cx="4577760" cy="297590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i="1" kern="1200" dirty="0">
              <a:latin typeface="Cambria" panose="02040503050406030204" pitchFamily="18" charset="0"/>
              <a:ea typeface="Cambria" panose="02040503050406030204" pitchFamily="18" charset="0"/>
            </a:rPr>
            <a:t>“Many federal datasets are not disaggregated by race, ethnicity, gender, disability, income, veteran status, or other key demographic variables. This lack of data has cascading effects and impedes efforts to measure and advance equity. A first step to promoting equity in government action is to gather the data necessary to inform that effort.”</a:t>
          </a:r>
        </a:p>
      </dsp:txBody>
      <dsp:txXfrm>
        <a:off x="6414430" y="640943"/>
        <a:ext cx="4403438" cy="28015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6EAC1-E0E2-4FA2-88F6-7AB07DCD845E}"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66E75-04D5-4D82-9A4C-AB6650C16C76}" type="slidenum">
              <a:rPr lang="en-US" smtClean="0"/>
              <a:t>‹#›</a:t>
            </a:fld>
            <a:endParaRPr lang="en-US"/>
          </a:p>
        </p:txBody>
      </p:sp>
    </p:spTree>
    <p:extLst>
      <p:ext uri="{BB962C8B-B14F-4D97-AF65-F5344CB8AC3E}">
        <p14:creationId xmlns:p14="http://schemas.microsoft.com/office/powerpoint/2010/main" val="406335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1</a:t>
            </a:fld>
            <a:endParaRPr lang="en-US"/>
          </a:p>
        </p:txBody>
      </p:sp>
    </p:spTree>
    <p:extLst>
      <p:ext uri="{BB962C8B-B14F-4D97-AF65-F5344CB8AC3E}">
        <p14:creationId xmlns:p14="http://schemas.microsoft.com/office/powerpoint/2010/main" val="3317524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11</a:t>
            </a:fld>
            <a:endParaRPr lang="en-US"/>
          </a:p>
        </p:txBody>
      </p:sp>
    </p:spTree>
    <p:extLst>
      <p:ext uri="{BB962C8B-B14F-4D97-AF65-F5344CB8AC3E}">
        <p14:creationId xmlns:p14="http://schemas.microsoft.com/office/powerpoint/2010/main" val="31331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2</a:t>
            </a:fld>
            <a:endParaRPr lang="en-US"/>
          </a:p>
        </p:txBody>
      </p:sp>
    </p:spTree>
    <p:extLst>
      <p:ext uri="{BB962C8B-B14F-4D97-AF65-F5344CB8AC3E}">
        <p14:creationId xmlns:p14="http://schemas.microsoft.com/office/powerpoint/2010/main" val="1298195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4</a:t>
            </a:fld>
            <a:endParaRPr lang="en-US"/>
          </a:p>
        </p:txBody>
      </p:sp>
    </p:spTree>
    <p:extLst>
      <p:ext uri="{BB962C8B-B14F-4D97-AF65-F5344CB8AC3E}">
        <p14:creationId xmlns:p14="http://schemas.microsoft.com/office/powerpoint/2010/main" val="24049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5</a:t>
            </a:fld>
            <a:endParaRPr lang="en-US"/>
          </a:p>
        </p:txBody>
      </p:sp>
    </p:spTree>
    <p:extLst>
      <p:ext uri="{BB962C8B-B14F-4D97-AF65-F5344CB8AC3E}">
        <p14:creationId xmlns:p14="http://schemas.microsoft.com/office/powerpoint/2010/main" val="273594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6</a:t>
            </a:fld>
            <a:endParaRPr lang="en-US"/>
          </a:p>
        </p:txBody>
      </p:sp>
    </p:spTree>
    <p:extLst>
      <p:ext uri="{BB962C8B-B14F-4D97-AF65-F5344CB8AC3E}">
        <p14:creationId xmlns:p14="http://schemas.microsoft.com/office/powerpoint/2010/main" val="3335288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7</a:t>
            </a:fld>
            <a:endParaRPr lang="en-US"/>
          </a:p>
        </p:txBody>
      </p:sp>
    </p:spTree>
    <p:extLst>
      <p:ext uri="{BB962C8B-B14F-4D97-AF65-F5344CB8AC3E}">
        <p14:creationId xmlns:p14="http://schemas.microsoft.com/office/powerpoint/2010/main" val="946764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Greater impact on POC.</a:t>
            </a:r>
          </a:p>
        </p:txBody>
      </p:sp>
      <p:sp>
        <p:nvSpPr>
          <p:cNvPr id="4" name="Slide Number Placeholder 3"/>
          <p:cNvSpPr>
            <a:spLocks noGrp="1"/>
          </p:cNvSpPr>
          <p:nvPr>
            <p:ph type="sldNum" sz="quarter" idx="5"/>
          </p:nvPr>
        </p:nvSpPr>
        <p:spPr/>
        <p:txBody>
          <a:bodyPr/>
          <a:lstStyle/>
          <a:p>
            <a:fld id="{E0266E75-04D5-4D82-9A4C-AB6650C16C76}" type="slidenum">
              <a:rPr lang="en-US" smtClean="0"/>
              <a:t>8</a:t>
            </a:fld>
            <a:endParaRPr lang="en-US"/>
          </a:p>
        </p:txBody>
      </p:sp>
    </p:spTree>
    <p:extLst>
      <p:ext uri="{BB962C8B-B14F-4D97-AF65-F5344CB8AC3E}">
        <p14:creationId xmlns:p14="http://schemas.microsoft.com/office/powerpoint/2010/main" val="4244502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Greater impact on POC.</a:t>
            </a:r>
          </a:p>
        </p:txBody>
      </p:sp>
      <p:sp>
        <p:nvSpPr>
          <p:cNvPr id="4" name="Slide Number Placeholder 3"/>
          <p:cNvSpPr>
            <a:spLocks noGrp="1"/>
          </p:cNvSpPr>
          <p:nvPr>
            <p:ph type="sldNum" sz="quarter" idx="5"/>
          </p:nvPr>
        </p:nvSpPr>
        <p:spPr/>
        <p:txBody>
          <a:bodyPr/>
          <a:lstStyle/>
          <a:p>
            <a:fld id="{E0266E75-04D5-4D82-9A4C-AB6650C16C76}" type="slidenum">
              <a:rPr lang="en-US" smtClean="0"/>
              <a:t>9</a:t>
            </a:fld>
            <a:endParaRPr lang="en-US"/>
          </a:p>
        </p:txBody>
      </p:sp>
    </p:spTree>
    <p:extLst>
      <p:ext uri="{BB962C8B-B14F-4D97-AF65-F5344CB8AC3E}">
        <p14:creationId xmlns:p14="http://schemas.microsoft.com/office/powerpoint/2010/main" val="6815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266E75-04D5-4D82-9A4C-AB6650C16C76}" type="slidenum">
              <a:rPr lang="en-US" smtClean="0"/>
              <a:t>10</a:t>
            </a:fld>
            <a:endParaRPr lang="en-US"/>
          </a:p>
        </p:txBody>
      </p:sp>
    </p:spTree>
    <p:extLst>
      <p:ext uri="{BB962C8B-B14F-4D97-AF65-F5344CB8AC3E}">
        <p14:creationId xmlns:p14="http://schemas.microsoft.com/office/powerpoint/2010/main" val="3157947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6DD01-1677-45C3-8163-3F77D080C2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4C3DAA-A193-4996-8D20-78F2EB410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5E51CB-4CB2-4F34-AD66-B5CF8A458416}"/>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BBA96944-1A90-480F-A87D-CB8D3DA9A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0238A-0AE0-4D50-B137-5BBC482B5E12}"/>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553488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DAFB-11C0-4106-82F6-511DA96EBD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A92D8F-F82B-4734-862C-197F917740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482724-B913-4A82-955B-7577AB94305C}"/>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C6E19C74-CB8F-46C7-B3EB-7A70BF957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F6E1C-9C28-43F2-8E51-1CDC1DC817F5}"/>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227554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E22865-1639-40F0-89FF-54383177E4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322CCA-D4EA-4396-8D0E-5AC28729F4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FFDB0-D22A-41A3-A532-27A18969098F}"/>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321E5952-3315-4CC5-97F5-F5B297600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9D2227-EC9F-4757-B10F-7BA31353AFA4}"/>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36479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ABD8-7C2C-4E0D-9354-AC35E321F7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8B041-EB7A-43F4-9461-BCDEB78672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BBB74-8B55-4AC6-80D3-29B9626BBF85}"/>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B3CB29A9-D96D-4939-80F3-BBD032F4C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79768-1C08-4289-8688-5CABACA8BD37}"/>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38940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C732D-8772-4E4A-BD3D-8916064FFD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31FF5-0224-4F4A-8160-E33AC43DE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D54A6A-45C9-41E4-A75E-D1472FECDDE4}"/>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02B26B94-9B89-4C32-AD82-FA115747E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5C909-D87E-48EC-A7ED-DE746E708A27}"/>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81351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0D34-FC65-4244-BD7C-D4BA96934F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E7793-63AF-48C9-8F26-6C1118B448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9C3486-8BAC-4BE6-918F-D1CBC92230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7D075-81E4-48B1-82F8-1E82954F5058}"/>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6" name="Footer Placeholder 5">
            <a:extLst>
              <a:ext uri="{FF2B5EF4-FFF2-40B4-BE49-F238E27FC236}">
                <a16:creationId xmlns:a16="http://schemas.microsoft.com/office/drawing/2014/main" id="{9A4560E8-346F-4A09-A5DF-685E3F2FA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7C270-E3A6-4BB6-A3EB-019D7A91ACA5}"/>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53000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95247-5883-493F-83A2-B1A7280922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54890C-EB4D-43AD-BD50-D19644B1A3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BB5A0C-0B5F-4197-99E5-A24A6CB529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0F2AB0-2EE8-4765-BEB4-F39A7ECE7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22863A-6BCB-40C6-95A6-B7CF66FAD7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FAAD8-A3DE-4F93-9A64-4ABE0BB1368F}"/>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8" name="Footer Placeholder 7">
            <a:extLst>
              <a:ext uri="{FF2B5EF4-FFF2-40B4-BE49-F238E27FC236}">
                <a16:creationId xmlns:a16="http://schemas.microsoft.com/office/drawing/2014/main" id="{0FEB6901-BA59-417F-97EC-327259B4CB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83A471-F709-4DB7-9FF1-6205CA69E505}"/>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42657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53F9-BFFC-4A15-9A42-055D3D1AF0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FF085C-31B9-4C6B-BCAF-82BE4AE37458}"/>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4" name="Footer Placeholder 3">
            <a:extLst>
              <a:ext uri="{FF2B5EF4-FFF2-40B4-BE49-F238E27FC236}">
                <a16:creationId xmlns:a16="http://schemas.microsoft.com/office/drawing/2014/main" id="{6B14BD3C-D64C-4B9A-B5BC-34FBFE5C27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A60919-8C12-418F-9CCF-1BF9BC0774B6}"/>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367138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239F4-C7ED-483B-B2DD-45F5B12FF8FB}"/>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3" name="Footer Placeholder 2">
            <a:extLst>
              <a:ext uri="{FF2B5EF4-FFF2-40B4-BE49-F238E27FC236}">
                <a16:creationId xmlns:a16="http://schemas.microsoft.com/office/drawing/2014/main" id="{2A834D53-3259-4B91-B85E-CCBCBB9615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1E6189-E315-4F7F-BE4B-9E47D02C8311}"/>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21650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AFF25-86F4-45B3-974B-2270C428BE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618E8B-D6A5-44AF-ADC3-C754D30EF6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EB5745-D893-4C4B-87B1-C9F2840B8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4038E-CF26-4B38-A3E1-B5C5CD976CB1}"/>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6" name="Footer Placeholder 5">
            <a:extLst>
              <a:ext uri="{FF2B5EF4-FFF2-40B4-BE49-F238E27FC236}">
                <a16:creationId xmlns:a16="http://schemas.microsoft.com/office/drawing/2014/main" id="{C2B6950F-7EDA-4976-9E16-D192F1E972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31F2F5-A1EF-42E9-A708-89C1E7E833BE}"/>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155395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F73F5-5BCB-464D-A69E-203D1A182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32B076-EDDB-4F8D-A577-FBB800CDE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6D5ACD-7BC9-4E48-81B7-4D068D704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1D56BD-A22C-4FC6-AA93-AE3FA9F24C9E}"/>
              </a:ext>
            </a:extLst>
          </p:cNvPr>
          <p:cNvSpPr>
            <a:spLocks noGrp="1"/>
          </p:cNvSpPr>
          <p:nvPr>
            <p:ph type="dt" sz="half" idx="10"/>
          </p:nvPr>
        </p:nvSpPr>
        <p:spPr/>
        <p:txBody>
          <a:bodyPr/>
          <a:lstStyle/>
          <a:p>
            <a:fld id="{F479C312-63C0-498E-9F0E-FA3C38FDF020}" type="datetimeFigureOut">
              <a:rPr lang="en-US" smtClean="0"/>
              <a:t>1/2/2024</a:t>
            </a:fld>
            <a:endParaRPr lang="en-US"/>
          </a:p>
        </p:txBody>
      </p:sp>
      <p:sp>
        <p:nvSpPr>
          <p:cNvPr id="6" name="Footer Placeholder 5">
            <a:extLst>
              <a:ext uri="{FF2B5EF4-FFF2-40B4-BE49-F238E27FC236}">
                <a16:creationId xmlns:a16="http://schemas.microsoft.com/office/drawing/2014/main" id="{E4215995-28E8-4030-8FFC-A80367ED2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5BE654-D6B6-42A6-8319-0E1140538993}"/>
              </a:ext>
            </a:extLst>
          </p:cNvPr>
          <p:cNvSpPr>
            <a:spLocks noGrp="1"/>
          </p:cNvSpPr>
          <p:nvPr>
            <p:ph type="sldNum" sz="quarter" idx="12"/>
          </p:nvPr>
        </p:nvSpPr>
        <p:spPr/>
        <p:txBody>
          <a:bodyPr/>
          <a:lstStyle/>
          <a:p>
            <a:fld id="{3218AA13-A925-418A-A067-503BB43F5A55}" type="slidenum">
              <a:rPr lang="en-US" smtClean="0"/>
              <a:t>‹#›</a:t>
            </a:fld>
            <a:endParaRPr lang="en-US"/>
          </a:p>
        </p:txBody>
      </p:sp>
    </p:spTree>
    <p:extLst>
      <p:ext uri="{BB962C8B-B14F-4D97-AF65-F5344CB8AC3E}">
        <p14:creationId xmlns:p14="http://schemas.microsoft.com/office/powerpoint/2010/main" val="293206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094F1-8F66-41A2-908A-2FAB1E0EC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FDE7E3-9875-4C77-9808-4C52F05F4F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DBA5A-67EF-4642-971B-48C9E16674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9C312-63C0-498E-9F0E-FA3C38FDF020}" type="datetimeFigureOut">
              <a:rPr lang="en-US" smtClean="0"/>
              <a:t>1/2/2024</a:t>
            </a:fld>
            <a:endParaRPr lang="en-US"/>
          </a:p>
        </p:txBody>
      </p:sp>
      <p:sp>
        <p:nvSpPr>
          <p:cNvPr id="5" name="Footer Placeholder 4">
            <a:extLst>
              <a:ext uri="{FF2B5EF4-FFF2-40B4-BE49-F238E27FC236}">
                <a16:creationId xmlns:a16="http://schemas.microsoft.com/office/drawing/2014/main" id="{391574F4-77BA-4968-A0A1-35AD656F1A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4330C1-4034-4C14-8F72-18BB12DCB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8AA13-A925-418A-A067-503BB43F5A55}" type="slidenum">
              <a:rPr lang="en-US" smtClean="0"/>
              <a:t>‹#›</a:t>
            </a:fld>
            <a:endParaRPr lang="en-US"/>
          </a:p>
        </p:txBody>
      </p:sp>
    </p:spTree>
    <p:extLst>
      <p:ext uri="{BB962C8B-B14F-4D97-AF65-F5344CB8AC3E}">
        <p14:creationId xmlns:p14="http://schemas.microsoft.com/office/powerpoint/2010/main" val="401019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D6CF034-DAA1-433A-A243-49B96BFC886B}"/>
              </a:ext>
            </a:extLst>
          </p:cNvPr>
          <p:cNvSpPr>
            <a:spLocks noGrp="1"/>
          </p:cNvSpPr>
          <p:nvPr>
            <p:ph type="ctrTitle"/>
          </p:nvPr>
        </p:nvSpPr>
        <p:spPr>
          <a:xfrm>
            <a:off x="1314824" y="735106"/>
            <a:ext cx="10053763" cy="2928470"/>
          </a:xfrm>
        </p:spPr>
        <p:txBody>
          <a:bodyPr anchor="b">
            <a:normAutofit fontScale="90000"/>
          </a:bodyPr>
          <a:lstStyle/>
          <a:p>
            <a:pPr algn="l"/>
            <a:r>
              <a:rPr lang="en-US" sz="4800" dirty="0">
                <a:solidFill>
                  <a:srgbClr val="FFFFFF"/>
                </a:solidFill>
              </a:rPr>
              <a:t>Megacompany Employee Churn Meets 401(k) Vesting Schedules: A Sabotage on Workers’ Retirement Wealth</a:t>
            </a:r>
            <a:br>
              <a:rPr lang="en-US" sz="4800" dirty="0">
                <a:solidFill>
                  <a:srgbClr val="FFFFFF"/>
                </a:solidFill>
              </a:rPr>
            </a:br>
            <a:br>
              <a:rPr lang="en-US" sz="4800" dirty="0">
                <a:solidFill>
                  <a:srgbClr val="FFFFFF"/>
                </a:solidFill>
              </a:rPr>
            </a:br>
            <a:r>
              <a:rPr lang="en-US" sz="3000" dirty="0">
                <a:solidFill>
                  <a:srgbClr val="FFFFFF"/>
                </a:solidFill>
              </a:rPr>
              <a:t>41 Yale L. &amp; Pol. Rev. 1 (2022)</a:t>
            </a:r>
          </a:p>
        </p:txBody>
      </p:sp>
      <p:sp>
        <p:nvSpPr>
          <p:cNvPr id="3" name="Subtitle 2">
            <a:extLst>
              <a:ext uri="{FF2B5EF4-FFF2-40B4-BE49-F238E27FC236}">
                <a16:creationId xmlns:a16="http://schemas.microsoft.com/office/drawing/2014/main" id="{97722A3A-C27A-48E3-A580-CB11264BF44D}"/>
              </a:ext>
            </a:extLst>
          </p:cNvPr>
          <p:cNvSpPr>
            <a:spLocks noGrp="1"/>
          </p:cNvSpPr>
          <p:nvPr>
            <p:ph type="subTitle" idx="1"/>
          </p:nvPr>
        </p:nvSpPr>
        <p:spPr>
          <a:xfrm>
            <a:off x="8494934" y="4969014"/>
            <a:ext cx="2348912" cy="1458258"/>
          </a:xfrm>
        </p:spPr>
        <p:txBody>
          <a:bodyPr anchor="ctr">
            <a:normAutofit/>
          </a:bodyPr>
          <a:lstStyle/>
          <a:p>
            <a:pPr algn="l"/>
            <a:r>
              <a:rPr lang="en-US" sz="1800" i="1" dirty="0"/>
              <a:t>Samantha </a:t>
            </a:r>
            <a:r>
              <a:rPr lang="en-US" sz="1800" i="1"/>
              <a:t>J. Prince</a:t>
            </a:r>
            <a:endParaRPr lang="en-US" sz="1800" i="1" dirty="0"/>
          </a:p>
          <a:p>
            <a:pPr algn="l"/>
            <a:r>
              <a:rPr lang="en-US" sz="1800" i="1" dirty="0"/>
              <a:t>Asst. Professor of Law</a:t>
            </a:r>
          </a:p>
          <a:p>
            <a:pPr algn="l"/>
            <a:r>
              <a:rPr lang="en-US" sz="1800" i="1" dirty="0"/>
              <a:t>sjp15@psu.edu</a:t>
            </a:r>
          </a:p>
        </p:txBody>
      </p:sp>
      <p:pic>
        <p:nvPicPr>
          <p:cNvPr id="29" name="Picture 1" descr="PSU_DSL_CMYK_2C">
            <a:extLst>
              <a:ext uri="{FF2B5EF4-FFF2-40B4-BE49-F238E27FC236}">
                <a16:creationId xmlns:a16="http://schemas.microsoft.com/office/drawing/2014/main" id="{0AF6CD35-15AB-4D14-9F30-61CA49602D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131" y="5818515"/>
            <a:ext cx="1849100" cy="60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84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1383564" y="348865"/>
            <a:ext cx="9718111" cy="1576446"/>
          </a:xfrm>
        </p:spPr>
        <p:txBody>
          <a:bodyPr anchor="ctr">
            <a:normAutofit/>
          </a:bodyPr>
          <a:lstStyle/>
          <a:p>
            <a:pPr algn="ctr"/>
            <a:r>
              <a:rPr lang="en-US" sz="4000" dirty="0">
                <a:solidFill>
                  <a:srgbClr val="FFFFFF"/>
                </a:solidFill>
              </a:rPr>
              <a:t>Retirement Wealth Inequality</a:t>
            </a:r>
            <a:br>
              <a:rPr lang="en-US" sz="4000" dirty="0">
                <a:solidFill>
                  <a:srgbClr val="FFFFFF"/>
                </a:solidFill>
              </a:rPr>
            </a:br>
            <a:endParaRPr lang="en-US" sz="4000" i="1" dirty="0">
              <a:solidFill>
                <a:schemeClr val="bg1"/>
              </a:solidFill>
            </a:endParaRPr>
          </a:p>
        </p:txBody>
      </p:sp>
      <p:graphicFrame>
        <p:nvGraphicFramePr>
          <p:cNvPr id="26" name="Content Placeholder 2">
            <a:extLst>
              <a:ext uri="{FF2B5EF4-FFF2-40B4-BE49-F238E27FC236}">
                <a16:creationId xmlns:a16="http://schemas.microsoft.com/office/drawing/2014/main" id="{02E82612-330F-F177-5D10-544FE7171D9E}"/>
              </a:ext>
            </a:extLst>
          </p:cNvPr>
          <p:cNvGraphicFramePr>
            <a:graphicFrameLocks noGrp="1"/>
          </p:cNvGraphicFramePr>
          <p:nvPr>
            <p:ph idx="1"/>
            <p:extLst>
              <p:ext uri="{D42A27DB-BD31-4B8C-83A1-F6EECF244321}">
                <p14:modId xmlns:p14="http://schemas.microsoft.com/office/powerpoint/2010/main" val="126895605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62AD7BF8-B8BD-71B7-0B13-FE7110BE0CA8}"/>
              </a:ext>
            </a:extLst>
          </p:cNvPr>
          <p:cNvSpPr txBox="1"/>
          <p:nvPr/>
        </p:nvSpPr>
        <p:spPr>
          <a:xfrm>
            <a:off x="9509082" y="6408832"/>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721936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1383564" y="348865"/>
            <a:ext cx="9718111" cy="1576446"/>
          </a:xfrm>
        </p:spPr>
        <p:txBody>
          <a:bodyPr anchor="ctr">
            <a:normAutofit fontScale="90000"/>
          </a:bodyPr>
          <a:lstStyle/>
          <a:p>
            <a:pPr algn="ctr"/>
            <a:r>
              <a:rPr lang="en-US" sz="4000" dirty="0">
                <a:solidFill>
                  <a:srgbClr val="FFFFFF"/>
                </a:solidFill>
              </a:rPr>
              <a:t>Pres. Biden’s EO on Advancing Racial Equity and Support of Underserved Communities through the Federal Government</a:t>
            </a:r>
            <a:br>
              <a:rPr lang="en-US" sz="4000" dirty="0">
                <a:solidFill>
                  <a:srgbClr val="FFFFFF"/>
                </a:solidFill>
              </a:rPr>
            </a:br>
            <a:endParaRPr lang="en-US" sz="4000" i="1" dirty="0">
              <a:solidFill>
                <a:schemeClr val="bg1"/>
              </a:solidFill>
            </a:endParaRPr>
          </a:p>
        </p:txBody>
      </p:sp>
      <p:graphicFrame>
        <p:nvGraphicFramePr>
          <p:cNvPr id="26" name="Content Placeholder 2">
            <a:extLst>
              <a:ext uri="{FF2B5EF4-FFF2-40B4-BE49-F238E27FC236}">
                <a16:creationId xmlns:a16="http://schemas.microsoft.com/office/drawing/2014/main" id="{02E82612-330F-F177-5D10-544FE7171D9E}"/>
              </a:ext>
            </a:extLst>
          </p:cNvPr>
          <p:cNvGraphicFramePr>
            <a:graphicFrameLocks noGrp="1"/>
          </p:cNvGraphicFramePr>
          <p:nvPr>
            <p:ph idx="1"/>
            <p:extLst>
              <p:ext uri="{D42A27DB-BD31-4B8C-83A1-F6EECF244321}">
                <p14:modId xmlns:p14="http://schemas.microsoft.com/office/powerpoint/2010/main" val="135827827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0155AB2-30DC-C652-DD01-D6B31E59268A}"/>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1134493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3ED539-B923-18EC-0DEF-817369D27010}"/>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From Immediate Vesting to Vesting Schedules</a:t>
            </a:r>
            <a:endParaRPr lang="en-US" sz="4000" dirty="0">
              <a:solidFill>
                <a:srgbClr val="FFFFFF"/>
              </a:solidFill>
            </a:endParaRPr>
          </a:p>
        </p:txBody>
      </p:sp>
      <p:sp>
        <p:nvSpPr>
          <p:cNvPr id="3" name="Content Placeholder 2">
            <a:extLst>
              <a:ext uri="{FF2B5EF4-FFF2-40B4-BE49-F238E27FC236}">
                <a16:creationId xmlns:a16="http://schemas.microsoft.com/office/drawing/2014/main" id="{935D40EE-E87F-7ADA-D6B2-B193D9B850F2}"/>
              </a:ext>
            </a:extLst>
          </p:cNvPr>
          <p:cNvSpPr>
            <a:spLocks noGrp="1"/>
          </p:cNvSpPr>
          <p:nvPr>
            <p:ph idx="1"/>
          </p:nvPr>
        </p:nvSpPr>
        <p:spPr>
          <a:xfrm>
            <a:off x="4810259" y="649480"/>
            <a:ext cx="6555347" cy="5546047"/>
          </a:xfrm>
        </p:spPr>
        <p:txBody>
          <a:bodyPr anchor="ctr">
            <a:normAutofit/>
          </a:bodyPr>
          <a:lstStyle/>
          <a:p>
            <a:r>
              <a:rPr lang="en-US" sz="2500" dirty="0"/>
              <a:t>Wells Fargo changed from immediate vesting for its matching contributions to a three-year cliff schedule. (Effective Jan. 1, 2021)</a:t>
            </a:r>
          </a:p>
          <a:p>
            <a:pPr lvl="1"/>
            <a:r>
              <a:rPr lang="en-US" sz="2500" dirty="0"/>
              <a:t>1,433 terminated without being fully vested in 2022.</a:t>
            </a:r>
          </a:p>
          <a:p>
            <a:r>
              <a:rPr lang="en-US" sz="2500" dirty="0"/>
              <a:t>Cognizant Technology Solutions had immediate vesting but changed to some sort of five-year graded schedule. (Effective Jan. 1, 2022)</a:t>
            </a:r>
          </a:p>
          <a:p>
            <a:pPr lvl="1"/>
            <a:r>
              <a:rPr lang="en-US" sz="2500" dirty="0"/>
              <a:t>284 terminated without being fully vested in 2022.</a:t>
            </a:r>
          </a:p>
          <a:p>
            <a:endParaRPr lang="en-US" sz="2000" dirty="0"/>
          </a:p>
        </p:txBody>
      </p:sp>
      <p:sp>
        <p:nvSpPr>
          <p:cNvPr id="4" name="TextBox 3">
            <a:extLst>
              <a:ext uri="{FF2B5EF4-FFF2-40B4-BE49-F238E27FC236}">
                <a16:creationId xmlns:a16="http://schemas.microsoft.com/office/drawing/2014/main" id="{990AF019-3302-BB8F-A9E0-6191C7ECD48F}"/>
              </a:ext>
            </a:extLst>
          </p:cNvPr>
          <p:cNvSpPr txBox="1"/>
          <p:nvPr/>
        </p:nvSpPr>
        <p:spPr>
          <a:xfrm>
            <a:off x="9322729" y="6309071"/>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136132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3E6AC5-9CB9-9A54-A58E-41D9FCAAF617}"/>
              </a:ext>
            </a:extLst>
          </p:cNvPr>
          <p:cNvSpPr>
            <a:spLocks noGrp="1"/>
          </p:cNvSpPr>
          <p:nvPr>
            <p:ph type="title"/>
          </p:nvPr>
        </p:nvSpPr>
        <p:spPr>
          <a:xfrm>
            <a:off x="1" y="586855"/>
            <a:ext cx="3986912" cy="3387497"/>
          </a:xfrm>
        </p:spPr>
        <p:txBody>
          <a:bodyPr anchor="b">
            <a:normAutofit/>
          </a:bodyPr>
          <a:lstStyle/>
          <a:p>
            <a:pPr algn="r"/>
            <a:r>
              <a:rPr lang="en-US" sz="3800" dirty="0">
                <a:solidFill>
                  <a:srgbClr val="FFFFFF"/>
                </a:solidFill>
              </a:rPr>
              <a:t>Recommendations</a:t>
            </a:r>
          </a:p>
        </p:txBody>
      </p:sp>
      <p:sp>
        <p:nvSpPr>
          <p:cNvPr id="3" name="Content Placeholder 2">
            <a:extLst>
              <a:ext uri="{FF2B5EF4-FFF2-40B4-BE49-F238E27FC236}">
                <a16:creationId xmlns:a16="http://schemas.microsoft.com/office/drawing/2014/main" id="{C1AA7864-DD47-C05A-2879-F4BBCE4758C1}"/>
              </a:ext>
            </a:extLst>
          </p:cNvPr>
          <p:cNvSpPr>
            <a:spLocks noGrp="1"/>
          </p:cNvSpPr>
          <p:nvPr>
            <p:ph idx="1"/>
          </p:nvPr>
        </p:nvSpPr>
        <p:spPr>
          <a:xfrm>
            <a:off x="4810259" y="649480"/>
            <a:ext cx="6555347" cy="5546047"/>
          </a:xfrm>
        </p:spPr>
        <p:txBody>
          <a:bodyPr anchor="ctr">
            <a:normAutofit/>
          </a:bodyPr>
          <a:lstStyle/>
          <a:p>
            <a:r>
              <a:rPr lang="en-US" sz="3500" dirty="0"/>
              <a:t>Increase demographic data collection </a:t>
            </a:r>
          </a:p>
          <a:p>
            <a:r>
              <a:rPr lang="en-US" sz="3500" dirty="0"/>
              <a:t>Eliminate vesting schedules or reduce to one-year cliff</a:t>
            </a:r>
          </a:p>
          <a:p>
            <a:r>
              <a:rPr lang="en-US" sz="3500" dirty="0"/>
              <a:t>Mandate that high turnover triggers 100% vesting</a:t>
            </a:r>
          </a:p>
        </p:txBody>
      </p:sp>
    </p:spTree>
    <p:extLst>
      <p:ext uri="{BB962C8B-B14F-4D97-AF65-F5344CB8AC3E}">
        <p14:creationId xmlns:p14="http://schemas.microsoft.com/office/powerpoint/2010/main" val="287814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Retirement Policy</a:t>
            </a:r>
          </a:p>
        </p:txBody>
      </p:sp>
      <p:sp>
        <p:nvSpPr>
          <p:cNvPr id="3" name="Content Placeholder 2">
            <a:extLst>
              <a:ext uri="{FF2B5EF4-FFF2-40B4-BE49-F238E27FC236}">
                <a16:creationId xmlns:a16="http://schemas.microsoft.com/office/drawing/2014/main" id="{2BCE6DE4-CE27-4172-B0A2-E2C752979079}"/>
              </a:ext>
            </a:extLst>
          </p:cNvPr>
          <p:cNvSpPr>
            <a:spLocks noGrp="1"/>
          </p:cNvSpPr>
          <p:nvPr>
            <p:ph idx="1"/>
          </p:nvPr>
        </p:nvSpPr>
        <p:spPr>
          <a:xfrm>
            <a:off x="4037826" y="64470"/>
            <a:ext cx="7933346" cy="6535622"/>
          </a:xfrm>
        </p:spPr>
        <p:txBody>
          <a:bodyPr anchor="ctr">
            <a:normAutofit/>
          </a:bodyPr>
          <a:lstStyle/>
          <a:p>
            <a:r>
              <a:rPr lang="en-US" dirty="0"/>
              <a:t>Assure that individuals who have spent their careers in useful and socially productive work will have </a:t>
            </a:r>
            <a:r>
              <a:rPr lang="en-US" u="sng" dirty="0"/>
              <a:t>adequate incomes</a:t>
            </a:r>
            <a:r>
              <a:rPr lang="en-US" dirty="0"/>
              <a:t> to meet their needs when they retire</a:t>
            </a:r>
          </a:p>
          <a:p>
            <a:endParaRPr lang="en-US" dirty="0"/>
          </a:p>
          <a:p>
            <a:r>
              <a:rPr lang="en-US" dirty="0"/>
              <a:t>Improve the </a:t>
            </a:r>
            <a:r>
              <a:rPr lang="en-US" u="sng" dirty="0"/>
              <a:t>fairness and effectiveness</a:t>
            </a:r>
            <a:r>
              <a:rPr lang="en-US" dirty="0"/>
              <a:t> of qualified retirement plans</a:t>
            </a:r>
          </a:p>
          <a:p>
            <a:endParaRPr lang="en-US" sz="2000" dirty="0"/>
          </a:p>
          <a:p>
            <a:r>
              <a:rPr lang="en-US" dirty="0"/>
              <a:t>Make the tax laws relating to qualified retirement plans fairer by </a:t>
            </a:r>
            <a:r>
              <a:rPr lang="en-US" u="sng" dirty="0"/>
              <a:t>providing greater equality of treatment</a:t>
            </a:r>
            <a:r>
              <a:rPr lang="en-US" dirty="0"/>
              <a:t> under such plans </a:t>
            </a:r>
            <a:r>
              <a:rPr lang="en-US" u="sng" dirty="0"/>
              <a:t>for the different taxpayer groups concerned</a:t>
            </a:r>
            <a:r>
              <a:rPr lang="en-US" dirty="0"/>
              <a:t>.</a:t>
            </a:r>
            <a:endParaRPr lang="en-US" sz="2000" dirty="0"/>
          </a:p>
        </p:txBody>
      </p:sp>
      <p:sp>
        <p:nvSpPr>
          <p:cNvPr id="4" name="Rectangle 3">
            <a:extLst>
              <a:ext uri="{FF2B5EF4-FFF2-40B4-BE49-F238E27FC236}">
                <a16:creationId xmlns:a16="http://schemas.microsoft.com/office/drawing/2014/main" id="{3191FD43-E506-A73C-7CD2-09E3334C5412}"/>
              </a:ext>
            </a:extLst>
          </p:cNvPr>
          <p:cNvSpPr/>
          <p:nvPr/>
        </p:nvSpPr>
        <p:spPr>
          <a:xfrm>
            <a:off x="4316368" y="4203522"/>
            <a:ext cx="7244862" cy="1601093"/>
          </a:xfrm>
          <a:prstGeom prst="rect">
            <a:avLst/>
          </a:prstGeom>
          <a:solidFill>
            <a:srgbClr val="FFFF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F128E43-0715-13CB-744C-B1397F477AC8}"/>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397900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4DFA-B2A2-BD39-2E56-E71D6AEDF40D}"/>
              </a:ext>
            </a:extLst>
          </p:cNvPr>
          <p:cNvSpPr>
            <a:spLocks noGrp="1"/>
          </p:cNvSpPr>
          <p:nvPr>
            <p:ph type="title"/>
          </p:nvPr>
        </p:nvSpPr>
        <p:spPr>
          <a:xfrm>
            <a:off x="0" y="144184"/>
            <a:ext cx="12192000" cy="1325563"/>
          </a:xfr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latin typeface="+mj-lt"/>
              </a:rPr>
              <a:t>Saving for Retirement in a 401(k) Plan</a:t>
            </a:r>
          </a:p>
        </p:txBody>
      </p:sp>
      <p:pic>
        <p:nvPicPr>
          <p:cNvPr id="5" name="Content Placeholder 4" descr="Dollar with solid fill">
            <a:extLst>
              <a:ext uri="{FF2B5EF4-FFF2-40B4-BE49-F238E27FC236}">
                <a16:creationId xmlns:a16="http://schemas.microsoft.com/office/drawing/2014/main" id="{ADBFACDF-E4AE-EF51-5639-19BB9F8CF16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753" y="2421821"/>
            <a:ext cx="1813353" cy="1813353"/>
          </a:xfrm>
        </p:spPr>
      </p:pic>
      <p:pic>
        <p:nvPicPr>
          <p:cNvPr id="7" name="Graphic 6" descr="Piggy Bank with solid fill">
            <a:extLst>
              <a:ext uri="{FF2B5EF4-FFF2-40B4-BE49-F238E27FC236}">
                <a16:creationId xmlns:a16="http://schemas.microsoft.com/office/drawing/2014/main" id="{8EB40787-5FE0-06BF-5C2D-1561A166BA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8278" y="2017704"/>
            <a:ext cx="2481020" cy="2481020"/>
          </a:xfrm>
          <a:prstGeom prst="rect">
            <a:avLst/>
          </a:prstGeom>
        </p:spPr>
      </p:pic>
      <p:sp>
        <p:nvSpPr>
          <p:cNvPr id="8" name="Arrow: Right 7">
            <a:extLst>
              <a:ext uri="{FF2B5EF4-FFF2-40B4-BE49-F238E27FC236}">
                <a16:creationId xmlns:a16="http://schemas.microsoft.com/office/drawing/2014/main" id="{00DA882C-21F2-F663-6175-73FB2E8BEFCF}"/>
              </a:ext>
            </a:extLst>
          </p:cNvPr>
          <p:cNvSpPr/>
          <p:nvPr/>
        </p:nvSpPr>
        <p:spPr>
          <a:xfrm>
            <a:off x="2247106" y="2954430"/>
            <a:ext cx="1551172" cy="750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E9879B9-AB27-DCD6-E029-4AE99C35BBF5}"/>
              </a:ext>
            </a:extLst>
          </p:cNvPr>
          <p:cNvSpPr txBox="1"/>
          <p:nvPr/>
        </p:nvSpPr>
        <p:spPr>
          <a:xfrm>
            <a:off x="2247104" y="2324935"/>
            <a:ext cx="1422218" cy="646331"/>
          </a:xfrm>
          <a:prstGeom prst="rect">
            <a:avLst/>
          </a:prstGeom>
          <a:noFill/>
        </p:spPr>
        <p:txBody>
          <a:bodyPr wrap="square" rtlCol="0">
            <a:spAutoFit/>
          </a:bodyPr>
          <a:lstStyle/>
          <a:p>
            <a:r>
              <a:rPr lang="en-US" dirty="0"/>
              <a:t>Employee contributes</a:t>
            </a:r>
          </a:p>
        </p:txBody>
      </p:sp>
      <p:sp>
        <p:nvSpPr>
          <p:cNvPr id="11" name="TextBox 10">
            <a:extLst>
              <a:ext uri="{FF2B5EF4-FFF2-40B4-BE49-F238E27FC236}">
                <a16:creationId xmlns:a16="http://schemas.microsoft.com/office/drawing/2014/main" id="{B93E7460-BE55-EB30-80B4-D5A5E363C212}"/>
              </a:ext>
            </a:extLst>
          </p:cNvPr>
          <p:cNvSpPr txBox="1"/>
          <p:nvPr/>
        </p:nvSpPr>
        <p:spPr>
          <a:xfrm>
            <a:off x="2247104" y="3713401"/>
            <a:ext cx="1422218" cy="646331"/>
          </a:xfrm>
          <a:prstGeom prst="rect">
            <a:avLst/>
          </a:prstGeom>
          <a:noFill/>
        </p:spPr>
        <p:txBody>
          <a:bodyPr wrap="square" rtlCol="0">
            <a:spAutoFit/>
          </a:bodyPr>
          <a:lstStyle/>
          <a:p>
            <a:r>
              <a:rPr lang="en-US" dirty="0"/>
              <a:t>Employer contributes</a:t>
            </a:r>
          </a:p>
        </p:txBody>
      </p:sp>
      <p:sp>
        <p:nvSpPr>
          <p:cNvPr id="12" name="TextBox 11">
            <a:extLst>
              <a:ext uri="{FF2B5EF4-FFF2-40B4-BE49-F238E27FC236}">
                <a16:creationId xmlns:a16="http://schemas.microsoft.com/office/drawing/2014/main" id="{B8693B5A-9137-2033-A927-4FCA989852E2}"/>
              </a:ext>
            </a:extLst>
          </p:cNvPr>
          <p:cNvSpPr txBox="1"/>
          <p:nvPr/>
        </p:nvSpPr>
        <p:spPr>
          <a:xfrm>
            <a:off x="172394" y="3206242"/>
            <a:ext cx="1168035" cy="646331"/>
          </a:xfrm>
          <a:prstGeom prst="rect">
            <a:avLst/>
          </a:prstGeom>
          <a:noFill/>
        </p:spPr>
        <p:txBody>
          <a:bodyPr wrap="square" rtlCol="0">
            <a:spAutoFit/>
          </a:bodyPr>
          <a:lstStyle/>
          <a:p>
            <a:r>
              <a:rPr lang="en-US" dirty="0"/>
              <a:t>Employee Wages</a:t>
            </a:r>
          </a:p>
        </p:txBody>
      </p:sp>
      <p:sp>
        <p:nvSpPr>
          <p:cNvPr id="13" name="TextBox 12">
            <a:extLst>
              <a:ext uri="{FF2B5EF4-FFF2-40B4-BE49-F238E27FC236}">
                <a16:creationId xmlns:a16="http://schemas.microsoft.com/office/drawing/2014/main" id="{8BBD829E-AF63-DC05-6CF1-FFABC6708E6C}"/>
              </a:ext>
            </a:extLst>
          </p:cNvPr>
          <p:cNvSpPr txBox="1"/>
          <p:nvPr/>
        </p:nvSpPr>
        <p:spPr>
          <a:xfrm>
            <a:off x="4243754" y="3005331"/>
            <a:ext cx="1266092" cy="646331"/>
          </a:xfrm>
          <a:prstGeom prst="rect">
            <a:avLst/>
          </a:prstGeom>
          <a:noFill/>
        </p:spPr>
        <p:txBody>
          <a:bodyPr wrap="square" rtlCol="0">
            <a:spAutoFit/>
          </a:bodyPr>
          <a:lstStyle/>
          <a:p>
            <a:pPr algn="ctr"/>
            <a:r>
              <a:rPr lang="en-US" dirty="0"/>
              <a:t>Retirement Fund</a:t>
            </a:r>
          </a:p>
        </p:txBody>
      </p:sp>
      <p:pic>
        <p:nvPicPr>
          <p:cNvPr id="14" name="Graphic 13" descr="Piggy Bank with solid fill">
            <a:extLst>
              <a:ext uri="{FF2B5EF4-FFF2-40B4-BE49-F238E27FC236}">
                <a16:creationId xmlns:a16="http://schemas.microsoft.com/office/drawing/2014/main" id="{1F154454-E4B0-5511-17CB-2B49015ECA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3815" y="608806"/>
            <a:ext cx="4886660" cy="5841202"/>
          </a:xfrm>
          <a:prstGeom prst="rect">
            <a:avLst/>
          </a:prstGeom>
        </p:spPr>
      </p:pic>
      <p:sp>
        <p:nvSpPr>
          <p:cNvPr id="15" name="Arrow: Right 14">
            <a:extLst>
              <a:ext uri="{FF2B5EF4-FFF2-40B4-BE49-F238E27FC236}">
                <a16:creationId xmlns:a16="http://schemas.microsoft.com/office/drawing/2014/main" id="{F9C0F86D-CD18-65D3-127D-6E729FC1756A}"/>
              </a:ext>
            </a:extLst>
          </p:cNvPr>
          <p:cNvSpPr/>
          <p:nvPr/>
        </p:nvSpPr>
        <p:spPr>
          <a:xfrm>
            <a:off x="6087673" y="3253349"/>
            <a:ext cx="1527454" cy="750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Growth</a:t>
            </a:r>
          </a:p>
        </p:txBody>
      </p:sp>
      <p:sp>
        <p:nvSpPr>
          <p:cNvPr id="16" name="TextBox 15">
            <a:extLst>
              <a:ext uri="{FF2B5EF4-FFF2-40B4-BE49-F238E27FC236}">
                <a16:creationId xmlns:a16="http://schemas.microsoft.com/office/drawing/2014/main" id="{1953C013-B6D3-35ED-CB07-C9253D0ED38F}"/>
              </a:ext>
            </a:extLst>
          </p:cNvPr>
          <p:cNvSpPr txBox="1"/>
          <p:nvPr/>
        </p:nvSpPr>
        <p:spPr>
          <a:xfrm>
            <a:off x="8709644" y="2936845"/>
            <a:ext cx="1981801" cy="1200329"/>
          </a:xfrm>
          <a:prstGeom prst="rect">
            <a:avLst/>
          </a:prstGeom>
          <a:noFill/>
        </p:spPr>
        <p:txBody>
          <a:bodyPr wrap="square" rtlCol="0">
            <a:spAutoFit/>
          </a:bodyPr>
          <a:lstStyle/>
          <a:p>
            <a:pPr algn="ctr"/>
            <a:r>
              <a:rPr lang="en-US" dirty="0"/>
              <a:t>Retirement fund grows via contributions and investment growth</a:t>
            </a:r>
          </a:p>
        </p:txBody>
      </p:sp>
      <p:sp>
        <p:nvSpPr>
          <p:cNvPr id="17" name="TextBox 16">
            <a:extLst>
              <a:ext uri="{FF2B5EF4-FFF2-40B4-BE49-F238E27FC236}">
                <a16:creationId xmlns:a16="http://schemas.microsoft.com/office/drawing/2014/main" id="{23FA5BE6-D830-F6C5-2E66-04A3CFFF5931}"/>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2852646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Vesting and Forfeitures</a:t>
            </a:r>
          </a:p>
        </p:txBody>
      </p:sp>
      <p:sp>
        <p:nvSpPr>
          <p:cNvPr id="3" name="Content Placeholder 2">
            <a:extLst>
              <a:ext uri="{FF2B5EF4-FFF2-40B4-BE49-F238E27FC236}">
                <a16:creationId xmlns:a16="http://schemas.microsoft.com/office/drawing/2014/main" id="{2BCE6DE4-CE27-4172-B0A2-E2C752979079}"/>
              </a:ext>
            </a:extLst>
          </p:cNvPr>
          <p:cNvSpPr>
            <a:spLocks noGrp="1"/>
          </p:cNvSpPr>
          <p:nvPr>
            <p:ph idx="1"/>
          </p:nvPr>
        </p:nvSpPr>
        <p:spPr>
          <a:xfrm>
            <a:off x="4037826" y="64470"/>
            <a:ext cx="7933346" cy="6453561"/>
          </a:xfrm>
        </p:spPr>
        <p:txBody>
          <a:bodyPr anchor="ctr">
            <a:normAutofit/>
          </a:bodyPr>
          <a:lstStyle/>
          <a:p>
            <a:r>
              <a:rPr lang="en-US" sz="2000" dirty="0"/>
              <a:t>Employees are 100% vested in their own contributions.</a:t>
            </a:r>
          </a:p>
          <a:p>
            <a:r>
              <a:rPr lang="en-US" sz="2000" dirty="0"/>
              <a:t>Employer contributions (matching or other kinds) can be subject to a vesting schedule.</a:t>
            </a:r>
          </a:p>
          <a:p>
            <a:pPr lvl="1"/>
            <a:r>
              <a:rPr lang="en-US" sz="1600" dirty="0"/>
              <a:t>2-6 graded</a:t>
            </a:r>
          </a:p>
          <a:p>
            <a:pPr lvl="1"/>
            <a:r>
              <a:rPr lang="en-US" sz="1600" dirty="0"/>
              <a:t>3-year cliff </a:t>
            </a:r>
          </a:p>
          <a:p>
            <a:pPr lvl="1"/>
            <a:r>
              <a:rPr lang="en-US" sz="1600" dirty="0"/>
              <a:t>Immediate</a:t>
            </a:r>
          </a:p>
          <a:p>
            <a:pPr lvl="1"/>
            <a:r>
              <a:rPr lang="en-US" sz="1600" dirty="0"/>
              <a:t>Other </a:t>
            </a:r>
          </a:p>
          <a:p>
            <a:endParaRPr lang="en-US" sz="2000" dirty="0"/>
          </a:p>
          <a:p>
            <a:endParaRPr lang="en-US" sz="2000" dirty="0"/>
          </a:p>
          <a:p>
            <a:r>
              <a:rPr lang="en-US" sz="2000" dirty="0"/>
              <a:t>When someone terminates before they are 100% vested, their unvested amounts are forfeited. </a:t>
            </a:r>
          </a:p>
          <a:p>
            <a:r>
              <a:rPr lang="en-US" sz="2000" dirty="0"/>
              <a:t>Most companies use the forfeited amounts to </a:t>
            </a:r>
          </a:p>
          <a:p>
            <a:pPr lvl="1"/>
            <a:r>
              <a:rPr lang="en-US" sz="1600" dirty="0"/>
              <a:t>Reduce future employer contributions, and/or</a:t>
            </a:r>
          </a:p>
          <a:p>
            <a:pPr lvl="1"/>
            <a:r>
              <a:rPr lang="en-US" sz="1600" dirty="0"/>
              <a:t>Reduce administrative expenses</a:t>
            </a:r>
          </a:p>
        </p:txBody>
      </p:sp>
      <p:sp>
        <p:nvSpPr>
          <p:cNvPr id="12" name="TextBox 11">
            <a:extLst>
              <a:ext uri="{FF2B5EF4-FFF2-40B4-BE49-F238E27FC236}">
                <a16:creationId xmlns:a16="http://schemas.microsoft.com/office/drawing/2014/main" id="{CD255B7E-7122-41F4-9594-E32CD81BDBCB}"/>
              </a:ext>
            </a:extLst>
          </p:cNvPr>
          <p:cNvSpPr txBox="1"/>
          <p:nvPr/>
        </p:nvSpPr>
        <p:spPr>
          <a:xfrm>
            <a:off x="6494585" y="1943028"/>
            <a:ext cx="1659583" cy="1815882"/>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sz="1600" dirty="0"/>
              <a:t>2-6 Graded</a:t>
            </a:r>
          </a:p>
          <a:p>
            <a:r>
              <a:rPr lang="en-US" sz="1600" dirty="0"/>
              <a:t>Year 1	0%</a:t>
            </a:r>
          </a:p>
          <a:p>
            <a:r>
              <a:rPr lang="en-US" sz="1600" dirty="0"/>
              <a:t>Year 2	20%</a:t>
            </a:r>
          </a:p>
          <a:p>
            <a:r>
              <a:rPr lang="en-US" sz="1600" dirty="0"/>
              <a:t>Year 3	40%</a:t>
            </a:r>
          </a:p>
          <a:p>
            <a:r>
              <a:rPr lang="en-US" sz="1600" dirty="0"/>
              <a:t>Year 4	60%</a:t>
            </a:r>
          </a:p>
          <a:p>
            <a:r>
              <a:rPr lang="en-US" sz="1600" dirty="0"/>
              <a:t>Year 5	80%</a:t>
            </a:r>
          </a:p>
          <a:p>
            <a:r>
              <a:rPr lang="en-US" sz="1600" dirty="0"/>
              <a:t>Year 6	100%</a:t>
            </a:r>
          </a:p>
        </p:txBody>
      </p:sp>
      <p:sp>
        <p:nvSpPr>
          <p:cNvPr id="13" name="TextBox 12">
            <a:extLst>
              <a:ext uri="{FF2B5EF4-FFF2-40B4-BE49-F238E27FC236}">
                <a16:creationId xmlns:a16="http://schemas.microsoft.com/office/drawing/2014/main" id="{5C6E6530-2034-42FD-B7DB-24F355E3D3DF}"/>
              </a:ext>
            </a:extLst>
          </p:cNvPr>
          <p:cNvSpPr txBox="1"/>
          <p:nvPr/>
        </p:nvSpPr>
        <p:spPr>
          <a:xfrm>
            <a:off x="8707015" y="1943028"/>
            <a:ext cx="1574123" cy="1077218"/>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sz="1600" dirty="0"/>
              <a:t>3-Year Cliff</a:t>
            </a:r>
          </a:p>
          <a:p>
            <a:r>
              <a:rPr lang="en-US" sz="1600" dirty="0"/>
              <a:t>Year 1	0%</a:t>
            </a:r>
          </a:p>
          <a:p>
            <a:r>
              <a:rPr lang="en-US" sz="1600" dirty="0"/>
              <a:t>Year 2	0%</a:t>
            </a:r>
          </a:p>
          <a:p>
            <a:r>
              <a:rPr lang="en-US" sz="1600" dirty="0"/>
              <a:t>Year 3 	100%</a:t>
            </a:r>
          </a:p>
        </p:txBody>
      </p:sp>
      <p:pic>
        <p:nvPicPr>
          <p:cNvPr id="6" name="Picture 5">
            <a:extLst>
              <a:ext uri="{FF2B5EF4-FFF2-40B4-BE49-F238E27FC236}">
                <a16:creationId xmlns:a16="http://schemas.microsoft.com/office/drawing/2014/main" id="{1F26BFFE-3299-488C-BD02-1F411B4CB5C2}"/>
              </a:ext>
            </a:extLst>
          </p:cNvPr>
          <p:cNvPicPr>
            <a:picLocks noChangeAspect="1"/>
          </p:cNvPicPr>
          <p:nvPr/>
        </p:nvPicPr>
        <p:blipFill>
          <a:blip r:embed="rId3"/>
          <a:stretch>
            <a:fillRect/>
          </a:stretch>
        </p:blipFill>
        <p:spPr>
          <a:xfrm>
            <a:off x="9663113" y="4414102"/>
            <a:ext cx="2024796" cy="1734597"/>
          </a:xfrm>
          <a:prstGeom prst="rect">
            <a:avLst/>
          </a:prstGeom>
        </p:spPr>
      </p:pic>
      <p:pic>
        <p:nvPicPr>
          <p:cNvPr id="5" name="Picture 4">
            <a:extLst>
              <a:ext uri="{FF2B5EF4-FFF2-40B4-BE49-F238E27FC236}">
                <a16:creationId xmlns:a16="http://schemas.microsoft.com/office/drawing/2014/main" id="{A773ED31-9279-D895-4883-6D3044858665}"/>
              </a:ext>
            </a:extLst>
          </p:cNvPr>
          <p:cNvPicPr>
            <a:picLocks noChangeAspect="1"/>
          </p:cNvPicPr>
          <p:nvPr/>
        </p:nvPicPr>
        <p:blipFill>
          <a:blip r:embed="rId4"/>
          <a:stretch>
            <a:fillRect/>
          </a:stretch>
        </p:blipFill>
        <p:spPr>
          <a:xfrm>
            <a:off x="696676" y="616195"/>
            <a:ext cx="3302231" cy="1413355"/>
          </a:xfrm>
          <a:prstGeom prst="rect">
            <a:avLst/>
          </a:prstGeom>
        </p:spPr>
      </p:pic>
      <p:sp>
        <p:nvSpPr>
          <p:cNvPr id="7" name="TextBox 6">
            <a:extLst>
              <a:ext uri="{FF2B5EF4-FFF2-40B4-BE49-F238E27FC236}">
                <a16:creationId xmlns:a16="http://schemas.microsoft.com/office/drawing/2014/main" id="{21B986F1-8A26-4D72-4C55-BA424B9655E7}"/>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5119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Large Plan </a:t>
            </a:r>
            <a:r>
              <a:rPr lang="en-US" sz="4000" dirty="0">
                <a:solidFill>
                  <a:srgbClr val="FFFFFF"/>
                </a:solidFill>
              </a:rPr>
              <a:t>Vesting Schedules</a:t>
            </a:r>
          </a:p>
        </p:txBody>
      </p:sp>
      <p:pic>
        <p:nvPicPr>
          <p:cNvPr id="5" name="Picture 4">
            <a:extLst>
              <a:ext uri="{FF2B5EF4-FFF2-40B4-BE49-F238E27FC236}">
                <a16:creationId xmlns:a16="http://schemas.microsoft.com/office/drawing/2014/main" id="{0E822EC7-F37D-43D7-A491-08C2F7629BF6}"/>
              </a:ext>
            </a:extLst>
          </p:cNvPr>
          <p:cNvPicPr>
            <a:picLocks noChangeAspect="1"/>
          </p:cNvPicPr>
          <p:nvPr/>
        </p:nvPicPr>
        <p:blipFill>
          <a:blip r:embed="rId3"/>
          <a:stretch>
            <a:fillRect/>
          </a:stretch>
        </p:blipFill>
        <p:spPr>
          <a:xfrm>
            <a:off x="4377505" y="839872"/>
            <a:ext cx="7553325" cy="4438650"/>
          </a:xfrm>
          <a:prstGeom prst="rect">
            <a:avLst/>
          </a:prstGeom>
        </p:spPr>
      </p:pic>
      <p:sp>
        <p:nvSpPr>
          <p:cNvPr id="4" name="Content Placeholder 3">
            <a:extLst>
              <a:ext uri="{FF2B5EF4-FFF2-40B4-BE49-F238E27FC236}">
                <a16:creationId xmlns:a16="http://schemas.microsoft.com/office/drawing/2014/main" id="{31E0A731-5585-F570-EF1D-048054DA556D}"/>
              </a:ext>
            </a:extLst>
          </p:cNvPr>
          <p:cNvSpPr>
            <a:spLocks noGrp="1"/>
          </p:cNvSpPr>
          <p:nvPr>
            <p:ph idx="1"/>
          </p:nvPr>
        </p:nvSpPr>
        <p:spPr>
          <a:xfrm>
            <a:off x="7289328" y="4868214"/>
            <a:ext cx="1467810" cy="410308"/>
          </a:xfrm>
          <a:prstGeom prst="rect">
            <a:avLst/>
          </a:prstGeom>
          <a:solidFill>
            <a:srgbClr val="FFFF0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endParaRPr lang="en-US" dirty="0"/>
          </a:p>
        </p:txBody>
      </p:sp>
      <p:sp>
        <p:nvSpPr>
          <p:cNvPr id="6" name="TextBox 5">
            <a:extLst>
              <a:ext uri="{FF2B5EF4-FFF2-40B4-BE49-F238E27FC236}">
                <a16:creationId xmlns:a16="http://schemas.microsoft.com/office/drawing/2014/main" id="{2D1E3D9E-3B52-3920-BF46-B360FC4BAE61}"/>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207983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Amazon</a:t>
            </a:r>
          </a:p>
        </p:txBody>
      </p:sp>
      <p:pic>
        <p:nvPicPr>
          <p:cNvPr id="7" name="Picture 6">
            <a:extLst>
              <a:ext uri="{FF2B5EF4-FFF2-40B4-BE49-F238E27FC236}">
                <a16:creationId xmlns:a16="http://schemas.microsoft.com/office/drawing/2014/main" id="{D7D03754-E4AB-4445-B24B-1825DA9F7B8C}"/>
              </a:ext>
            </a:extLst>
          </p:cNvPr>
          <p:cNvPicPr>
            <a:picLocks noChangeAspect="1"/>
          </p:cNvPicPr>
          <p:nvPr/>
        </p:nvPicPr>
        <p:blipFill>
          <a:blip r:embed="rId3"/>
          <a:stretch>
            <a:fillRect/>
          </a:stretch>
        </p:blipFill>
        <p:spPr>
          <a:xfrm>
            <a:off x="4134810" y="586855"/>
            <a:ext cx="7988693" cy="4693986"/>
          </a:xfrm>
          <a:prstGeom prst="rect">
            <a:avLst/>
          </a:prstGeom>
          <a:ln>
            <a:solidFill>
              <a:schemeClr val="accent1"/>
            </a:solidFill>
          </a:ln>
        </p:spPr>
      </p:pic>
      <p:sp>
        <p:nvSpPr>
          <p:cNvPr id="10" name="Rectangle 9">
            <a:extLst>
              <a:ext uri="{FF2B5EF4-FFF2-40B4-BE49-F238E27FC236}">
                <a16:creationId xmlns:a16="http://schemas.microsoft.com/office/drawing/2014/main" id="{DB8829DE-0803-4A3D-8BC1-BAA515D8F27E}"/>
              </a:ext>
            </a:extLst>
          </p:cNvPr>
          <p:cNvSpPr/>
          <p:nvPr/>
        </p:nvSpPr>
        <p:spPr>
          <a:xfrm>
            <a:off x="5181600" y="3892062"/>
            <a:ext cx="6049108" cy="304800"/>
          </a:xfrm>
          <a:prstGeom prst="rect">
            <a:avLst/>
          </a:prstGeom>
          <a:solidFill>
            <a:srgbClr val="FFFF00">
              <a:alpha val="2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ACC582C-8EEE-ED2B-5335-5443FEE16D8A}"/>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spTree>
    <p:extLst>
      <p:ext uri="{BB962C8B-B14F-4D97-AF65-F5344CB8AC3E}">
        <p14:creationId xmlns:p14="http://schemas.microsoft.com/office/powerpoint/2010/main" val="176073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Amazon &amp; Home Depot</a:t>
            </a:r>
            <a:br>
              <a:rPr lang="en-US" sz="4000">
                <a:solidFill>
                  <a:srgbClr val="FFFFFF"/>
                </a:solidFill>
              </a:rPr>
            </a:br>
            <a:r>
              <a:rPr lang="en-US" sz="4000">
                <a:solidFill>
                  <a:srgbClr val="FFFFFF"/>
                </a:solidFill>
              </a:rPr>
              <a:t>401(k) Plans</a:t>
            </a:r>
            <a:endParaRPr lang="en-US" sz="4000" dirty="0">
              <a:solidFill>
                <a:srgbClr val="FFFFFF"/>
              </a:solidFill>
            </a:endParaRPr>
          </a:p>
        </p:txBody>
      </p:sp>
      <p:sp>
        <p:nvSpPr>
          <p:cNvPr id="3" name="Content Placeholder 2">
            <a:extLst>
              <a:ext uri="{FF2B5EF4-FFF2-40B4-BE49-F238E27FC236}">
                <a16:creationId xmlns:a16="http://schemas.microsoft.com/office/drawing/2014/main" id="{2BCE6DE4-CE27-4172-B0A2-E2C752979079}"/>
              </a:ext>
            </a:extLst>
          </p:cNvPr>
          <p:cNvSpPr>
            <a:spLocks noGrp="1"/>
          </p:cNvSpPr>
          <p:nvPr>
            <p:ph idx="1"/>
          </p:nvPr>
        </p:nvSpPr>
        <p:spPr>
          <a:xfrm>
            <a:off x="4187495" y="-178242"/>
            <a:ext cx="7933346" cy="3319833"/>
          </a:xfrm>
        </p:spPr>
        <p:txBody>
          <a:bodyPr anchor="ctr">
            <a:normAutofit/>
          </a:bodyPr>
          <a:lstStyle/>
          <a:p>
            <a:r>
              <a:rPr lang="en-US" sz="2000" dirty="0"/>
              <a:t>Bezos philosophy – “entrenched workforce” is a “march to mediocrity” - seeks to ensure high employee turnover by maintaining tough working conditions &amp; not giving annual raises after 3 years.</a:t>
            </a:r>
          </a:p>
          <a:p>
            <a:endParaRPr lang="en-US" sz="2000" dirty="0"/>
          </a:p>
          <a:p>
            <a:endParaRPr lang="en-US" sz="2000" dirty="0"/>
          </a:p>
          <a:p>
            <a:endParaRPr lang="en-US" sz="2000" dirty="0"/>
          </a:p>
          <a:p>
            <a:endParaRPr lang="en-US" sz="2000" dirty="0"/>
          </a:p>
        </p:txBody>
      </p:sp>
      <p:sp>
        <p:nvSpPr>
          <p:cNvPr id="15" name="TextBox 14">
            <a:extLst>
              <a:ext uri="{FF2B5EF4-FFF2-40B4-BE49-F238E27FC236}">
                <a16:creationId xmlns:a16="http://schemas.microsoft.com/office/drawing/2014/main" id="{F3B9DC38-FE0E-42AD-964E-7690443001B9}"/>
              </a:ext>
            </a:extLst>
          </p:cNvPr>
          <p:cNvSpPr txBox="1"/>
          <p:nvPr/>
        </p:nvSpPr>
        <p:spPr>
          <a:xfrm>
            <a:off x="7355504" y="1346167"/>
            <a:ext cx="1733550" cy="1200329"/>
          </a:xfrm>
          <a:prstGeom prst="rect">
            <a:avLst/>
          </a:prstGeom>
          <a:solidFill>
            <a:schemeClr val="accent1">
              <a:lumMod val="20000"/>
              <a:lumOff val="80000"/>
            </a:schemeClr>
          </a:solidFill>
          <a:ln>
            <a:solidFill>
              <a:schemeClr val="accent1">
                <a:lumMod val="75000"/>
              </a:schemeClr>
            </a:solidFill>
          </a:ln>
        </p:spPr>
        <p:txBody>
          <a:bodyPr wrap="square" rtlCol="0">
            <a:spAutoFit/>
          </a:bodyPr>
          <a:lstStyle/>
          <a:p>
            <a:r>
              <a:rPr lang="en-US" dirty="0"/>
              <a:t>3-Year Cliff</a:t>
            </a:r>
          </a:p>
          <a:p>
            <a:r>
              <a:rPr lang="en-US" dirty="0"/>
              <a:t>Year 1	0%</a:t>
            </a:r>
          </a:p>
          <a:p>
            <a:r>
              <a:rPr lang="en-US" dirty="0"/>
              <a:t>Year 2	0%</a:t>
            </a:r>
          </a:p>
          <a:p>
            <a:r>
              <a:rPr lang="en-US" dirty="0"/>
              <a:t>Year 3 	100%</a:t>
            </a:r>
          </a:p>
        </p:txBody>
      </p:sp>
      <p:sp>
        <p:nvSpPr>
          <p:cNvPr id="6" name="Rectangle 5">
            <a:extLst>
              <a:ext uri="{FF2B5EF4-FFF2-40B4-BE49-F238E27FC236}">
                <a16:creationId xmlns:a16="http://schemas.microsoft.com/office/drawing/2014/main" id="{69887B03-8AF4-E8DE-D2D1-4A25FDD69D04}"/>
              </a:ext>
            </a:extLst>
          </p:cNvPr>
          <p:cNvSpPr/>
          <p:nvPr/>
        </p:nvSpPr>
        <p:spPr>
          <a:xfrm>
            <a:off x="4908140" y="2679859"/>
            <a:ext cx="6492056" cy="422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Number of employees terminated prior to vesting</a:t>
            </a:r>
          </a:p>
        </p:txBody>
      </p:sp>
      <p:sp>
        <p:nvSpPr>
          <p:cNvPr id="13" name="TextBox 12">
            <a:extLst>
              <a:ext uri="{FF2B5EF4-FFF2-40B4-BE49-F238E27FC236}">
                <a16:creationId xmlns:a16="http://schemas.microsoft.com/office/drawing/2014/main" id="{3260FCFF-9F25-B7C8-ECB9-573D4E4EE9E4}"/>
              </a:ext>
            </a:extLst>
          </p:cNvPr>
          <p:cNvSpPr txBox="1"/>
          <p:nvPr/>
        </p:nvSpPr>
        <p:spPr>
          <a:xfrm>
            <a:off x="164849" y="6414262"/>
            <a:ext cx="2670948" cy="369332"/>
          </a:xfrm>
          <a:prstGeom prst="rect">
            <a:avLst/>
          </a:prstGeom>
          <a:noFill/>
        </p:spPr>
        <p:txBody>
          <a:bodyPr wrap="square" rtlCol="0">
            <a:spAutoFit/>
          </a:bodyPr>
          <a:lstStyle/>
          <a:p>
            <a:r>
              <a:rPr lang="en-US" dirty="0">
                <a:solidFill>
                  <a:schemeClr val="bg2"/>
                </a:solidFill>
              </a:rPr>
              <a:t>© Samantha Prince 2024</a:t>
            </a:r>
          </a:p>
        </p:txBody>
      </p:sp>
      <p:pic>
        <p:nvPicPr>
          <p:cNvPr id="7" name="Picture 6">
            <a:extLst>
              <a:ext uri="{FF2B5EF4-FFF2-40B4-BE49-F238E27FC236}">
                <a16:creationId xmlns:a16="http://schemas.microsoft.com/office/drawing/2014/main" id="{24C6A90F-69D1-8164-6463-65B310B63D26}"/>
              </a:ext>
            </a:extLst>
          </p:cNvPr>
          <p:cNvPicPr>
            <a:picLocks noChangeAspect="1"/>
          </p:cNvPicPr>
          <p:nvPr/>
        </p:nvPicPr>
        <p:blipFill>
          <a:blip r:embed="rId3"/>
          <a:stretch>
            <a:fillRect/>
          </a:stretch>
        </p:blipFill>
        <p:spPr>
          <a:xfrm>
            <a:off x="4906597" y="3141591"/>
            <a:ext cx="6495141" cy="3659605"/>
          </a:xfrm>
          <a:prstGeom prst="rect">
            <a:avLst/>
          </a:prstGeom>
        </p:spPr>
      </p:pic>
      <p:sp>
        <p:nvSpPr>
          <p:cNvPr id="10" name="TextBox 9">
            <a:extLst>
              <a:ext uri="{FF2B5EF4-FFF2-40B4-BE49-F238E27FC236}">
                <a16:creationId xmlns:a16="http://schemas.microsoft.com/office/drawing/2014/main" id="{F487DDD0-8ADA-2C4B-11CB-F1F7F94C28B4}"/>
              </a:ext>
            </a:extLst>
          </p:cNvPr>
          <p:cNvSpPr txBox="1"/>
          <p:nvPr/>
        </p:nvSpPr>
        <p:spPr>
          <a:xfrm>
            <a:off x="9971729" y="3439138"/>
            <a:ext cx="6168886"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289,820</a:t>
            </a:r>
            <a:r>
              <a:rPr lang="en-US" dirty="0"/>
              <a:t> </a:t>
            </a:r>
          </a:p>
        </p:txBody>
      </p:sp>
      <p:sp>
        <p:nvSpPr>
          <p:cNvPr id="14" name="TextBox 13">
            <a:extLst>
              <a:ext uri="{FF2B5EF4-FFF2-40B4-BE49-F238E27FC236}">
                <a16:creationId xmlns:a16="http://schemas.microsoft.com/office/drawing/2014/main" id="{CF2CFDB4-E14D-B5E8-654D-5ED3783E650C}"/>
              </a:ext>
            </a:extLst>
          </p:cNvPr>
          <p:cNvSpPr txBox="1"/>
          <p:nvPr/>
        </p:nvSpPr>
        <p:spPr>
          <a:xfrm>
            <a:off x="10525540" y="4356016"/>
            <a:ext cx="8143460"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163,990</a:t>
            </a:r>
            <a:r>
              <a:rPr lang="en-US" dirty="0"/>
              <a:t> </a:t>
            </a:r>
          </a:p>
        </p:txBody>
      </p:sp>
      <p:sp>
        <p:nvSpPr>
          <p:cNvPr id="17" name="TextBox 16">
            <a:extLst>
              <a:ext uri="{FF2B5EF4-FFF2-40B4-BE49-F238E27FC236}">
                <a16:creationId xmlns:a16="http://schemas.microsoft.com/office/drawing/2014/main" id="{0B5E0A32-3A69-C809-1366-FD3857B1E1F6}"/>
              </a:ext>
            </a:extLst>
          </p:cNvPr>
          <p:cNvSpPr txBox="1"/>
          <p:nvPr/>
        </p:nvSpPr>
        <p:spPr>
          <a:xfrm>
            <a:off x="8931965" y="3736685"/>
            <a:ext cx="9409042"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236,751</a:t>
            </a:r>
            <a:r>
              <a:rPr lang="en-US" dirty="0"/>
              <a:t> </a:t>
            </a:r>
          </a:p>
        </p:txBody>
      </p:sp>
      <p:sp>
        <p:nvSpPr>
          <p:cNvPr id="26" name="TextBox 25">
            <a:extLst>
              <a:ext uri="{FF2B5EF4-FFF2-40B4-BE49-F238E27FC236}">
                <a16:creationId xmlns:a16="http://schemas.microsoft.com/office/drawing/2014/main" id="{49455F72-2145-55D6-4738-E4664A9D74F0}"/>
              </a:ext>
            </a:extLst>
          </p:cNvPr>
          <p:cNvSpPr txBox="1"/>
          <p:nvPr/>
        </p:nvSpPr>
        <p:spPr>
          <a:xfrm>
            <a:off x="7878038" y="4758293"/>
            <a:ext cx="9409042"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92,861</a:t>
            </a:r>
            <a:r>
              <a:rPr lang="en-US" dirty="0"/>
              <a:t> </a:t>
            </a:r>
          </a:p>
        </p:txBody>
      </p:sp>
    </p:spTree>
    <p:extLst>
      <p:ext uri="{BB962C8B-B14F-4D97-AF65-F5344CB8AC3E}">
        <p14:creationId xmlns:p14="http://schemas.microsoft.com/office/powerpoint/2010/main" val="229135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466722" y="586855"/>
            <a:ext cx="3201366" cy="4264545"/>
          </a:xfrm>
        </p:spPr>
        <p:txBody>
          <a:bodyPr anchor="b">
            <a:normAutofit/>
          </a:bodyPr>
          <a:lstStyle/>
          <a:p>
            <a:pPr algn="r"/>
            <a:r>
              <a:rPr lang="en-US" sz="4000" dirty="0">
                <a:solidFill>
                  <a:srgbClr val="FFFFFF"/>
                </a:solidFill>
              </a:rPr>
              <a:t>Amazon Demographics – Field &amp; Customer Support</a:t>
            </a:r>
          </a:p>
        </p:txBody>
      </p:sp>
      <p:sp>
        <p:nvSpPr>
          <p:cNvPr id="13" name="TextBox 12">
            <a:extLst>
              <a:ext uri="{FF2B5EF4-FFF2-40B4-BE49-F238E27FC236}">
                <a16:creationId xmlns:a16="http://schemas.microsoft.com/office/drawing/2014/main" id="{7AD8486B-1A0A-4B21-927D-3310F418CDFA}"/>
              </a:ext>
            </a:extLst>
          </p:cNvPr>
          <p:cNvSpPr txBox="1"/>
          <p:nvPr/>
        </p:nvSpPr>
        <p:spPr>
          <a:xfrm>
            <a:off x="4595460" y="6447571"/>
            <a:ext cx="6829124" cy="276999"/>
          </a:xfrm>
          <a:prstGeom prst="rect">
            <a:avLst/>
          </a:prstGeom>
          <a:noFill/>
        </p:spPr>
        <p:txBody>
          <a:bodyPr wrap="square">
            <a:spAutoFit/>
          </a:bodyPr>
          <a:lstStyle/>
          <a:p>
            <a:r>
              <a:rPr lang="en-US" sz="1200" dirty="0"/>
              <a:t>https://www.aboutamazon.com/news/workplace/our-workforce-data</a:t>
            </a:r>
          </a:p>
        </p:txBody>
      </p:sp>
      <p:sp>
        <p:nvSpPr>
          <p:cNvPr id="4" name="Content Placeholder 3">
            <a:extLst>
              <a:ext uri="{FF2B5EF4-FFF2-40B4-BE49-F238E27FC236}">
                <a16:creationId xmlns:a16="http://schemas.microsoft.com/office/drawing/2014/main" id="{45D2BA6E-0DA7-E594-DA02-390343B73046}"/>
              </a:ext>
            </a:extLst>
          </p:cNvPr>
          <p:cNvSpPr>
            <a:spLocks noGrp="1"/>
          </p:cNvSpPr>
          <p:nvPr>
            <p:ph idx="1"/>
          </p:nvPr>
        </p:nvSpPr>
        <p:spPr/>
        <p:txBody>
          <a:bodyPr/>
          <a:lstStyle/>
          <a:p>
            <a:endParaRPr lang="en-US"/>
          </a:p>
        </p:txBody>
      </p:sp>
      <p:sp>
        <p:nvSpPr>
          <p:cNvPr id="7" name="TextBox 6">
            <a:extLst>
              <a:ext uri="{FF2B5EF4-FFF2-40B4-BE49-F238E27FC236}">
                <a16:creationId xmlns:a16="http://schemas.microsoft.com/office/drawing/2014/main" id="{8D620C6D-61B0-23FF-CF0C-009B26791576}"/>
              </a:ext>
            </a:extLst>
          </p:cNvPr>
          <p:cNvSpPr txBox="1"/>
          <p:nvPr/>
        </p:nvSpPr>
        <p:spPr>
          <a:xfrm>
            <a:off x="9521052" y="6415426"/>
            <a:ext cx="2670948" cy="369332"/>
          </a:xfrm>
          <a:prstGeom prst="rect">
            <a:avLst/>
          </a:prstGeom>
          <a:noFill/>
        </p:spPr>
        <p:txBody>
          <a:bodyPr wrap="square" rtlCol="0">
            <a:spAutoFit/>
          </a:bodyPr>
          <a:lstStyle/>
          <a:p>
            <a:r>
              <a:rPr lang="en-US" dirty="0"/>
              <a:t>© Samantha Prince 2024</a:t>
            </a:r>
          </a:p>
        </p:txBody>
      </p:sp>
      <p:pic>
        <p:nvPicPr>
          <p:cNvPr id="5" name="Picture 4">
            <a:extLst>
              <a:ext uri="{FF2B5EF4-FFF2-40B4-BE49-F238E27FC236}">
                <a16:creationId xmlns:a16="http://schemas.microsoft.com/office/drawing/2014/main" id="{FDDA5E71-8582-C52A-BF69-008ECB6B67EC}"/>
              </a:ext>
            </a:extLst>
          </p:cNvPr>
          <p:cNvPicPr>
            <a:picLocks noChangeAspect="1"/>
          </p:cNvPicPr>
          <p:nvPr/>
        </p:nvPicPr>
        <p:blipFill>
          <a:blip r:embed="rId3"/>
          <a:stretch>
            <a:fillRect/>
          </a:stretch>
        </p:blipFill>
        <p:spPr>
          <a:xfrm>
            <a:off x="4037826" y="1825620"/>
            <a:ext cx="7496817" cy="3895060"/>
          </a:xfrm>
          <a:prstGeom prst="rect">
            <a:avLst/>
          </a:prstGeom>
        </p:spPr>
      </p:pic>
    </p:spTree>
    <p:extLst>
      <p:ext uri="{BB962C8B-B14F-4D97-AF65-F5344CB8AC3E}">
        <p14:creationId xmlns:p14="http://schemas.microsoft.com/office/powerpoint/2010/main" val="354208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0118C-E7BC-40B4-B502-172482194018}"/>
              </a:ext>
            </a:extLst>
          </p:cNvPr>
          <p:cNvSpPr>
            <a:spLocks noGrp="1"/>
          </p:cNvSpPr>
          <p:nvPr>
            <p:ph type="title"/>
          </p:nvPr>
        </p:nvSpPr>
        <p:spPr>
          <a:xfrm>
            <a:off x="244282" y="3895787"/>
            <a:ext cx="3549252" cy="2179791"/>
          </a:xfrm>
        </p:spPr>
        <p:txBody>
          <a:bodyPr anchor="b">
            <a:normAutofit fontScale="90000"/>
          </a:bodyPr>
          <a:lstStyle/>
          <a:p>
            <a:pPr algn="r"/>
            <a:r>
              <a:rPr lang="en-US" sz="4000" dirty="0">
                <a:solidFill>
                  <a:srgbClr val="FFFFFF"/>
                </a:solidFill>
              </a:rPr>
              <a:t>Amazon Demographics cont.</a:t>
            </a:r>
            <a:br>
              <a:rPr lang="en-US" sz="4000" dirty="0">
                <a:solidFill>
                  <a:srgbClr val="FFFFFF"/>
                </a:solidFill>
              </a:rPr>
            </a:br>
            <a:br>
              <a:rPr lang="en-US" sz="4000" dirty="0">
                <a:solidFill>
                  <a:srgbClr val="FFFFFF"/>
                </a:solidFill>
              </a:rPr>
            </a:br>
            <a:br>
              <a:rPr lang="en-US" sz="4000" dirty="0">
                <a:solidFill>
                  <a:srgbClr val="FFFFFF"/>
                </a:solidFill>
              </a:rPr>
            </a:br>
            <a:br>
              <a:rPr lang="en-US" sz="4000" dirty="0">
                <a:solidFill>
                  <a:srgbClr val="FFFFFF"/>
                </a:solidFill>
              </a:rPr>
            </a:br>
            <a:br>
              <a:rPr lang="en-US" sz="4000" dirty="0">
                <a:solidFill>
                  <a:srgbClr val="FFFFFF"/>
                </a:solidFill>
              </a:rPr>
            </a:br>
            <a:br>
              <a:rPr lang="en-US" sz="4000" dirty="0">
                <a:solidFill>
                  <a:srgbClr val="FFFFFF"/>
                </a:solidFill>
              </a:rPr>
            </a:br>
            <a:br>
              <a:rPr lang="en-US" sz="4000" dirty="0">
                <a:solidFill>
                  <a:srgbClr val="FFFFFF"/>
                </a:solidFill>
              </a:rPr>
            </a:br>
            <a:endParaRPr lang="en-US" sz="4000" dirty="0">
              <a:solidFill>
                <a:srgbClr val="FFFFFF"/>
              </a:solidFill>
            </a:endParaRPr>
          </a:p>
        </p:txBody>
      </p:sp>
      <p:sp>
        <p:nvSpPr>
          <p:cNvPr id="13" name="TextBox 12">
            <a:extLst>
              <a:ext uri="{FF2B5EF4-FFF2-40B4-BE49-F238E27FC236}">
                <a16:creationId xmlns:a16="http://schemas.microsoft.com/office/drawing/2014/main" id="{7AD8486B-1A0A-4B21-927D-3310F418CDFA}"/>
              </a:ext>
            </a:extLst>
          </p:cNvPr>
          <p:cNvSpPr txBox="1"/>
          <p:nvPr/>
        </p:nvSpPr>
        <p:spPr>
          <a:xfrm>
            <a:off x="4595460" y="6447571"/>
            <a:ext cx="6829124" cy="276999"/>
          </a:xfrm>
          <a:prstGeom prst="rect">
            <a:avLst/>
          </a:prstGeom>
          <a:noFill/>
        </p:spPr>
        <p:txBody>
          <a:bodyPr wrap="square">
            <a:spAutoFit/>
          </a:bodyPr>
          <a:lstStyle/>
          <a:p>
            <a:r>
              <a:rPr lang="en-US" sz="1200" dirty="0"/>
              <a:t>https://www.aboutamazon.com/news/workplace/our-workforce-data</a:t>
            </a:r>
          </a:p>
        </p:txBody>
      </p:sp>
      <p:sp>
        <p:nvSpPr>
          <p:cNvPr id="4" name="Content Placeholder 3">
            <a:extLst>
              <a:ext uri="{FF2B5EF4-FFF2-40B4-BE49-F238E27FC236}">
                <a16:creationId xmlns:a16="http://schemas.microsoft.com/office/drawing/2014/main" id="{45D2BA6E-0DA7-E594-DA02-390343B73046}"/>
              </a:ext>
            </a:extLst>
          </p:cNvPr>
          <p:cNvSpPr>
            <a:spLocks noGrp="1"/>
          </p:cNvSpPr>
          <p:nvPr>
            <p:ph idx="1"/>
          </p:nvPr>
        </p:nvSpPr>
        <p:spPr>
          <a:xfrm>
            <a:off x="5931876" y="1825625"/>
            <a:ext cx="5421923" cy="4351338"/>
          </a:xfrm>
        </p:spPr>
        <p:txBody>
          <a:bodyPr/>
          <a:lstStyle/>
          <a:p>
            <a:endParaRPr lang="en-US" dirty="0"/>
          </a:p>
        </p:txBody>
      </p:sp>
      <p:sp>
        <p:nvSpPr>
          <p:cNvPr id="10" name="TextBox 9">
            <a:extLst>
              <a:ext uri="{FF2B5EF4-FFF2-40B4-BE49-F238E27FC236}">
                <a16:creationId xmlns:a16="http://schemas.microsoft.com/office/drawing/2014/main" id="{C7ECEA02-B325-0B56-8A1D-555499245A00}"/>
              </a:ext>
            </a:extLst>
          </p:cNvPr>
          <p:cNvSpPr txBox="1"/>
          <p:nvPr/>
        </p:nvSpPr>
        <p:spPr>
          <a:xfrm>
            <a:off x="4037826" y="-195917"/>
            <a:ext cx="6166338" cy="707886"/>
          </a:xfrm>
          <a:prstGeom prst="rect">
            <a:avLst/>
          </a:prstGeom>
          <a:noFill/>
        </p:spPr>
        <p:txBody>
          <a:bodyPr wrap="square">
            <a:spAutoFit/>
          </a:bodyPr>
          <a:lstStyle/>
          <a:p>
            <a:br>
              <a:rPr lang="en-US" sz="1800" dirty="0"/>
            </a:br>
            <a:r>
              <a:rPr lang="en-US" sz="1800" dirty="0"/>
              <a:t> </a:t>
            </a:r>
            <a:r>
              <a:rPr lang="en-US" sz="2200" dirty="0">
                <a:latin typeface="Cambria" panose="02040503050406030204" pitchFamily="18" charset="0"/>
                <a:ea typeface="Cambria" panose="02040503050406030204" pitchFamily="18" charset="0"/>
              </a:rPr>
              <a:t>People Managers</a:t>
            </a:r>
          </a:p>
        </p:txBody>
      </p:sp>
      <p:sp>
        <p:nvSpPr>
          <p:cNvPr id="14" name="TextBox 13">
            <a:extLst>
              <a:ext uri="{FF2B5EF4-FFF2-40B4-BE49-F238E27FC236}">
                <a16:creationId xmlns:a16="http://schemas.microsoft.com/office/drawing/2014/main" id="{5534154B-9D04-0484-7BC6-D228E73114F8}"/>
              </a:ext>
            </a:extLst>
          </p:cNvPr>
          <p:cNvSpPr txBox="1"/>
          <p:nvPr/>
        </p:nvSpPr>
        <p:spPr>
          <a:xfrm>
            <a:off x="4106640" y="3136924"/>
            <a:ext cx="7688180" cy="707886"/>
          </a:xfrm>
          <a:prstGeom prst="rect">
            <a:avLst/>
          </a:prstGeom>
          <a:noFill/>
        </p:spPr>
        <p:txBody>
          <a:bodyPr wrap="square">
            <a:spAutoFit/>
          </a:bodyPr>
          <a:lstStyle/>
          <a:p>
            <a:br>
              <a:rPr lang="en-US" sz="1800" dirty="0"/>
            </a:br>
            <a:r>
              <a:rPr lang="en-US" sz="1800" dirty="0"/>
              <a:t> </a:t>
            </a:r>
            <a:r>
              <a:rPr lang="en-US" sz="2200" dirty="0">
                <a:latin typeface="Cambria" panose="02040503050406030204" pitchFamily="18" charset="0"/>
                <a:ea typeface="Cambria" panose="02040503050406030204" pitchFamily="18" charset="0"/>
              </a:rPr>
              <a:t>Senior Leaders</a:t>
            </a:r>
          </a:p>
        </p:txBody>
      </p:sp>
      <p:sp>
        <p:nvSpPr>
          <p:cNvPr id="15" name="TextBox 14">
            <a:extLst>
              <a:ext uri="{FF2B5EF4-FFF2-40B4-BE49-F238E27FC236}">
                <a16:creationId xmlns:a16="http://schemas.microsoft.com/office/drawing/2014/main" id="{B6C80136-2ECC-9D22-8065-5F4D248BBB45}"/>
              </a:ext>
            </a:extLst>
          </p:cNvPr>
          <p:cNvSpPr txBox="1"/>
          <p:nvPr/>
        </p:nvSpPr>
        <p:spPr>
          <a:xfrm>
            <a:off x="589037" y="6324278"/>
            <a:ext cx="2670948" cy="369332"/>
          </a:xfrm>
          <a:prstGeom prst="rect">
            <a:avLst/>
          </a:prstGeom>
          <a:noFill/>
        </p:spPr>
        <p:txBody>
          <a:bodyPr wrap="square" rtlCol="0">
            <a:spAutoFit/>
          </a:bodyPr>
          <a:lstStyle/>
          <a:p>
            <a:r>
              <a:rPr lang="en-US" dirty="0">
                <a:solidFill>
                  <a:schemeClr val="bg1"/>
                </a:solidFill>
              </a:rPr>
              <a:t>© Samantha Prince 2024</a:t>
            </a:r>
          </a:p>
        </p:txBody>
      </p:sp>
      <p:pic>
        <p:nvPicPr>
          <p:cNvPr id="6" name="Picture 5">
            <a:extLst>
              <a:ext uri="{FF2B5EF4-FFF2-40B4-BE49-F238E27FC236}">
                <a16:creationId xmlns:a16="http://schemas.microsoft.com/office/drawing/2014/main" id="{68E0FB9A-3911-A090-4451-933E85E0E162}"/>
              </a:ext>
            </a:extLst>
          </p:cNvPr>
          <p:cNvPicPr>
            <a:picLocks noChangeAspect="1"/>
          </p:cNvPicPr>
          <p:nvPr/>
        </p:nvPicPr>
        <p:blipFill>
          <a:blip r:embed="rId3"/>
          <a:stretch>
            <a:fillRect/>
          </a:stretch>
        </p:blipFill>
        <p:spPr>
          <a:xfrm>
            <a:off x="5370501" y="561881"/>
            <a:ext cx="5760045" cy="2815432"/>
          </a:xfrm>
          <a:prstGeom prst="rect">
            <a:avLst/>
          </a:prstGeom>
        </p:spPr>
      </p:pic>
      <p:pic>
        <p:nvPicPr>
          <p:cNvPr id="11" name="Picture 10">
            <a:extLst>
              <a:ext uri="{FF2B5EF4-FFF2-40B4-BE49-F238E27FC236}">
                <a16:creationId xmlns:a16="http://schemas.microsoft.com/office/drawing/2014/main" id="{504408B5-C308-695A-2F93-4A1F24763EFF}"/>
              </a:ext>
            </a:extLst>
          </p:cNvPr>
          <p:cNvPicPr>
            <a:picLocks noChangeAspect="1"/>
          </p:cNvPicPr>
          <p:nvPr/>
        </p:nvPicPr>
        <p:blipFill>
          <a:blip r:embed="rId4"/>
          <a:stretch>
            <a:fillRect/>
          </a:stretch>
        </p:blipFill>
        <p:spPr>
          <a:xfrm>
            <a:off x="5370501" y="3806587"/>
            <a:ext cx="5760045" cy="2724593"/>
          </a:xfrm>
          <a:prstGeom prst="rect">
            <a:avLst/>
          </a:prstGeom>
        </p:spPr>
      </p:pic>
    </p:spTree>
    <p:extLst>
      <p:ext uri="{BB962C8B-B14F-4D97-AF65-F5344CB8AC3E}">
        <p14:creationId xmlns:p14="http://schemas.microsoft.com/office/powerpoint/2010/main" val="2198896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6131</TotalTime>
  <Words>714</Words>
  <Application>Microsoft Office PowerPoint</Application>
  <PresentationFormat>Widescreen</PresentationFormat>
  <Paragraphs>103</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vt:lpstr>
      <vt:lpstr>Office Theme</vt:lpstr>
      <vt:lpstr>Megacompany Employee Churn Meets 401(k) Vesting Schedules: A Sabotage on Workers’ Retirement Wealth  41 Yale L. &amp; Pol. Rev. 1 (2022)</vt:lpstr>
      <vt:lpstr>Retirement Policy</vt:lpstr>
      <vt:lpstr>Saving for Retirement in a 401(k) Plan</vt:lpstr>
      <vt:lpstr>Vesting and Forfeitures</vt:lpstr>
      <vt:lpstr>Large Plan Vesting Schedules</vt:lpstr>
      <vt:lpstr>Amazon</vt:lpstr>
      <vt:lpstr>Amazon &amp; Home Depot 401(k) Plans</vt:lpstr>
      <vt:lpstr>Amazon Demographics – Field &amp; Customer Support</vt:lpstr>
      <vt:lpstr>Amazon Demographics cont.       </vt:lpstr>
      <vt:lpstr>Retirement Wealth Inequality </vt:lpstr>
      <vt:lpstr>Pres. Biden’s EO on Advancing Racial Equity and Support of Underserved Communities through the Federal Government </vt:lpstr>
      <vt:lpstr>From Immediate Vesting to Vesting Schedules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Prince, Samantha</dc:creator>
  <cp:lastModifiedBy>Prince, Samantha</cp:lastModifiedBy>
  <cp:revision>17</cp:revision>
  <dcterms:created xsi:type="dcterms:W3CDTF">2021-06-15T14:00:12Z</dcterms:created>
  <dcterms:modified xsi:type="dcterms:W3CDTF">2024-01-03T12:10:09Z</dcterms:modified>
</cp:coreProperties>
</file>