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7"/>
  </p:notesMasterIdLst>
  <p:sldIdLst>
    <p:sldId id="256" r:id="rId2"/>
    <p:sldId id="257" r:id="rId3"/>
    <p:sldId id="258" r:id="rId4"/>
    <p:sldId id="266" r:id="rId5"/>
    <p:sldId id="267" r:id="rId6"/>
    <p:sldId id="268" r:id="rId7"/>
    <p:sldId id="273" r:id="rId8"/>
    <p:sldId id="264" r:id="rId9"/>
    <p:sldId id="269" r:id="rId10"/>
    <p:sldId id="272" r:id="rId11"/>
    <p:sldId id="270" r:id="rId12"/>
    <p:sldId id="271" r:id="rId13"/>
    <p:sldId id="262" r:id="rId14"/>
    <p:sldId id="260"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0"/>
    <p:restoredTop sz="36651"/>
  </p:normalViewPr>
  <p:slideViewPr>
    <p:cSldViewPr snapToGrid="0">
      <p:cViewPr varScale="1">
        <p:scale>
          <a:sx n="32" d="100"/>
          <a:sy n="32" d="100"/>
        </p:scale>
        <p:origin x="346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18FFE-0746-4A90-BD60-6CCFF4F9DA4D}" type="doc">
      <dgm:prSet loTypeId="urn:microsoft.com/office/officeart/2005/8/layout/vList2" loCatId="list" qsTypeId="urn:microsoft.com/office/officeart/2005/8/quickstyle/simple2" qsCatId="simple" csTypeId="urn:microsoft.com/office/officeart/2005/8/colors/colorful4" csCatId="colorful" phldr="1"/>
      <dgm:spPr/>
      <dgm:t>
        <a:bodyPr/>
        <a:lstStyle/>
        <a:p>
          <a:endParaRPr lang="en-US"/>
        </a:p>
      </dgm:t>
    </dgm:pt>
    <dgm:pt modelId="{1CF84F58-35AF-4FCD-A07B-43D2E14B2D52}">
      <dgm:prSet/>
      <dgm:spPr/>
      <dgm:t>
        <a:bodyPr/>
        <a:lstStyle/>
        <a:p>
          <a:r>
            <a:rPr lang="en-US"/>
            <a:t>Students</a:t>
          </a:r>
        </a:p>
      </dgm:t>
    </dgm:pt>
    <dgm:pt modelId="{56A20703-3375-4B6B-BAA4-11FAB2990D65}" type="parTrans" cxnId="{9170DF24-D931-4212-A9C1-C83CE3F2E0D9}">
      <dgm:prSet/>
      <dgm:spPr/>
      <dgm:t>
        <a:bodyPr/>
        <a:lstStyle/>
        <a:p>
          <a:endParaRPr lang="en-US"/>
        </a:p>
      </dgm:t>
    </dgm:pt>
    <dgm:pt modelId="{1DD6C4C6-5E54-413A-A138-AA59865CE361}" type="sibTrans" cxnId="{9170DF24-D931-4212-A9C1-C83CE3F2E0D9}">
      <dgm:prSet/>
      <dgm:spPr/>
      <dgm:t>
        <a:bodyPr/>
        <a:lstStyle/>
        <a:p>
          <a:endParaRPr lang="en-US"/>
        </a:p>
      </dgm:t>
    </dgm:pt>
    <dgm:pt modelId="{5FCDFD07-7495-4DB9-9D37-DA154C2E17D3}">
      <dgm:prSet/>
      <dgm:spPr/>
      <dgm:t>
        <a:bodyPr/>
        <a:lstStyle/>
        <a:p>
          <a:r>
            <a:rPr lang="en-US"/>
            <a:t>Faculty</a:t>
          </a:r>
        </a:p>
      </dgm:t>
    </dgm:pt>
    <dgm:pt modelId="{F90B1092-7E07-42E9-A8DF-284103E1F9AC}" type="parTrans" cxnId="{70C44651-3167-45CB-86D3-860C7755572B}">
      <dgm:prSet/>
      <dgm:spPr/>
      <dgm:t>
        <a:bodyPr/>
        <a:lstStyle/>
        <a:p>
          <a:endParaRPr lang="en-US"/>
        </a:p>
      </dgm:t>
    </dgm:pt>
    <dgm:pt modelId="{7FB9E2E9-9506-449C-903F-37368B13CC48}" type="sibTrans" cxnId="{70C44651-3167-45CB-86D3-860C7755572B}">
      <dgm:prSet/>
      <dgm:spPr/>
      <dgm:t>
        <a:bodyPr/>
        <a:lstStyle/>
        <a:p>
          <a:endParaRPr lang="en-US"/>
        </a:p>
      </dgm:t>
    </dgm:pt>
    <dgm:pt modelId="{8188E8D0-B606-4707-8436-E372C3272B42}">
      <dgm:prSet/>
      <dgm:spPr/>
      <dgm:t>
        <a:bodyPr/>
        <a:lstStyle/>
        <a:p>
          <a:r>
            <a:rPr lang="en-US" dirty="0"/>
            <a:t>Other Law School Constituents</a:t>
          </a:r>
        </a:p>
      </dgm:t>
    </dgm:pt>
    <dgm:pt modelId="{5B800AC1-D85D-48AD-9C21-AAD8CD369659}" type="parTrans" cxnId="{7CDAD52A-C4DD-449E-B9A1-CFB98D44C303}">
      <dgm:prSet/>
      <dgm:spPr/>
      <dgm:t>
        <a:bodyPr/>
        <a:lstStyle/>
        <a:p>
          <a:endParaRPr lang="en-US"/>
        </a:p>
      </dgm:t>
    </dgm:pt>
    <dgm:pt modelId="{52B35F98-9291-4E6E-93B6-AD072762BA31}" type="sibTrans" cxnId="{7CDAD52A-C4DD-449E-B9A1-CFB98D44C303}">
      <dgm:prSet/>
      <dgm:spPr/>
      <dgm:t>
        <a:bodyPr/>
        <a:lstStyle/>
        <a:p>
          <a:endParaRPr lang="en-US"/>
        </a:p>
      </dgm:t>
    </dgm:pt>
    <dgm:pt modelId="{B0AA6213-74D0-FE45-B942-F9484F7EB46B}">
      <dgm:prSet/>
      <dgm:spPr/>
      <dgm:t>
        <a:bodyPr/>
        <a:lstStyle/>
        <a:p>
          <a:r>
            <a:rPr lang="en-US" dirty="0"/>
            <a:t>Clinics</a:t>
          </a:r>
        </a:p>
      </dgm:t>
    </dgm:pt>
    <dgm:pt modelId="{AB657153-456B-CF4A-BFD2-0BEFCEBCDEF8}" type="parTrans" cxnId="{C461482F-AC48-E548-A51E-805441F9AD84}">
      <dgm:prSet/>
      <dgm:spPr/>
      <dgm:t>
        <a:bodyPr/>
        <a:lstStyle/>
        <a:p>
          <a:endParaRPr lang="en-US"/>
        </a:p>
      </dgm:t>
    </dgm:pt>
    <dgm:pt modelId="{DFCBEEB4-00C3-F444-AF8D-0DB21F05B507}" type="sibTrans" cxnId="{C461482F-AC48-E548-A51E-805441F9AD84}">
      <dgm:prSet/>
      <dgm:spPr/>
      <dgm:t>
        <a:bodyPr/>
        <a:lstStyle/>
        <a:p>
          <a:endParaRPr lang="en-US"/>
        </a:p>
      </dgm:t>
    </dgm:pt>
    <dgm:pt modelId="{C0E5BD86-A90C-F24B-909E-6FD962BBC35B}" type="pres">
      <dgm:prSet presAssocID="{C1718FFE-0746-4A90-BD60-6CCFF4F9DA4D}" presName="linear" presStyleCnt="0">
        <dgm:presLayoutVars>
          <dgm:animLvl val="lvl"/>
          <dgm:resizeHandles val="exact"/>
        </dgm:presLayoutVars>
      </dgm:prSet>
      <dgm:spPr/>
    </dgm:pt>
    <dgm:pt modelId="{32493132-6868-D543-A5EA-126B5BACB4E9}" type="pres">
      <dgm:prSet presAssocID="{1CF84F58-35AF-4FCD-A07B-43D2E14B2D52}" presName="parentText" presStyleLbl="node1" presStyleIdx="0" presStyleCnt="4">
        <dgm:presLayoutVars>
          <dgm:chMax val="0"/>
          <dgm:bulletEnabled val="1"/>
        </dgm:presLayoutVars>
      </dgm:prSet>
      <dgm:spPr/>
    </dgm:pt>
    <dgm:pt modelId="{2E3E72D0-B2B1-214A-8662-2A1213FD40C5}" type="pres">
      <dgm:prSet presAssocID="{1DD6C4C6-5E54-413A-A138-AA59865CE361}" presName="spacer" presStyleCnt="0"/>
      <dgm:spPr/>
    </dgm:pt>
    <dgm:pt modelId="{6A842BE6-F839-E844-B264-C24F5435CBEB}" type="pres">
      <dgm:prSet presAssocID="{5FCDFD07-7495-4DB9-9D37-DA154C2E17D3}" presName="parentText" presStyleLbl="node1" presStyleIdx="1" presStyleCnt="4">
        <dgm:presLayoutVars>
          <dgm:chMax val="0"/>
          <dgm:bulletEnabled val="1"/>
        </dgm:presLayoutVars>
      </dgm:prSet>
      <dgm:spPr/>
    </dgm:pt>
    <dgm:pt modelId="{971589D3-6E38-5940-80DA-E075A468F99F}" type="pres">
      <dgm:prSet presAssocID="{7FB9E2E9-9506-449C-903F-37368B13CC48}" presName="spacer" presStyleCnt="0"/>
      <dgm:spPr/>
    </dgm:pt>
    <dgm:pt modelId="{9435DF55-3808-9645-ACF9-0E8756A93E4C}" type="pres">
      <dgm:prSet presAssocID="{B0AA6213-74D0-FE45-B942-F9484F7EB46B}" presName="parentText" presStyleLbl="node1" presStyleIdx="2" presStyleCnt="4">
        <dgm:presLayoutVars>
          <dgm:chMax val="0"/>
          <dgm:bulletEnabled val="1"/>
        </dgm:presLayoutVars>
      </dgm:prSet>
      <dgm:spPr/>
    </dgm:pt>
    <dgm:pt modelId="{EB43FB9D-E195-8440-AF11-68E019D98BEA}" type="pres">
      <dgm:prSet presAssocID="{DFCBEEB4-00C3-F444-AF8D-0DB21F05B507}" presName="spacer" presStyleCnt="0"/>
      <dgm:spPr/>
    </dgm:pt>
    <dgm:pt modelId="{49D1B81C-BDA7-1140-A749-AD68DB1F2679}" type="pres">
      <dgm:prSet presAssocID="{8188E8D0-B606-4707-8436-E372C3272B42}" presName="parentText" presStyleLbl="node1" presStyleIdx="3" presStyleCnt="4">
        <dgm:presLayoutVars>
          <dgm:chMax val="0"/>
          <dgm:bulletEnabled val="1"/>
        </dgm:presLayoutVars>
      </dgm:prSet>
      <dgm:spPr/>
    </dgm:pt>
  </dgm:ptLst>
  <dgm:cxnLst>
    <dgm:cxn modelId="{8F9A9615-80E4-0343-9F92-3440F48C6941}" type="presOf" srcId="{1CF84F58-35AF-4FCD-A07B-43D2E14B2D52}" destId="{32493132-6868-D543-A5EA-126B5BACB4E9}" srcOrd="0" destOrd="0" presId="urn:microsoft.com/office/officeart/2005/8/layout/vList2"/>
    <dgm:cxn modelId="{9170DF24-D931-4212-A9C1-C83CE3F2E0D9}" srcId="{C1718FFE-0746-4A90-BD60-6CCFF4F9DA4D}" destId="{1CF84F58-35AF-4FCD-A07B-43D2E14B2D52}" srcOrd="0" destOrd="0" parTransId="{56A20703-3375-4B6B-BAA4-11FAB2990D65}" sibTransId="{1DD6C4C6-5E54-413A-A138-AA59865CE361}"/>
    <dgm:cxn modelId="{7CDAD52A-C4DD-449E-B9A1-CFB98D44C303}" srcId="{C1718FFE-0746-4A90-BD60-6CCFF4F9DA4D}" destId="{8188E8D0-B606-4707-8436-E372C3272B42}" srcOrd="3" destOrd="0" parTransId="{5B800AC1-D85D-48AD-9C21-AAD8CD369659}" sibTransId="{52B35F98-9291-4E6E-93B6-AD072762BA31}"/>
    <dgm:cxn modelId="{B3F10C2C-82CE-564A-B158-5A91E5ED2C77}" type="presOf" srcId="{8188E8D0-B606-4707-8436-E372C3272B42}" destId="{49D1B81C-BDA7-1140-A749-AD68DB1F2679}" srcOrd="0" destOrd="0" presId="urn:microsoft.com/office/officeart/2005/8/layout/vList2"/>
    <dgm:cxn modelId="{C461482F-AC48-E548-A51E-805441F9AD84}" srcId="{C1718FFE-0746-4A90-BD60-6CCFF4F9DA4D}" destId="{B0AA6213-74D0-FE45-B942-F9484F7EB46B}" srcOrd="2" destOrd="0" parTransId="{AB657153-456B-CF4A-BFD2-0BEFCEBCDEF8}" sibTransId="{DFCBEEB4-00C3-F444-AF8D-0DB21F05B507}"/>
    <dgm:cxn modelId="{70C44651-3167-45CB-86D3-860C7755572B}" srcId="{C1718FFE-0746-4A90-BD60-6CCFF4F9DA4D}" destId="{5FCDFD07-7495-4DB9-9D37-DA154C2E17D3}" srcOrd="1" destOrd="0" parTransId="{F90B1092-7E07-42E9-A8DF-284103E1F9AC}" sibTransId="{7FB9E2E9-9506-449C-903F-37368B13CC48}"/>
    <dgm:cxn modelId="{54A955A9-4A36-0646-B12C-B675F4AF79BF}" type="presOf" srcId="{B0AA6213-74D0-FE45-B942-F9484F7EB46B}" destId="{9435DF55-3808-9645-ACF9-0E8756A93E4C}" srcOrd="0" destOrd="0" presId="urn:microsoft.com/office/officeart/2005/8/layout/vList2"/>
    <dgm:cxn modelId="{44AEA3AC-BDB5-B248-A7D0-6695AB4E629E}" type="presOf" srcId="{5FCDFD07-7495-4DB9-9D37-DA154C2E17D3}" destId="{6A842BE6-F839-E844-B264-C24F5435CBEB}" srcOrd="0" destOrd="0" presId="urn:microsoft.com/office/officeart/2005/8/layout/vList2"/>
    <dgm:cxn modelId="{FC0198D7-99C9-D74D-8D0F-9728D5941EFC}" type="presOf" srcId="{C1718FFE-0746-4A90-BD60-6CCFF4F9DA4D}" destId="{C0E5BD86-A90C-F24B-909E-6FD962BBC35B}" srcOrd="0" destOrd="0" presId="urn:microsoft.com/office/officeart/2005/8/layout/vList2"/>
    <dgm:cxn modelId="{E73A54FA-B26E-EE4A-8180-D84931F6AA9A}" type="presParOf" srcId="{C0E5BD86-A90C-F24B-909E-6FD962BBC35B}" destId="{32493132-6868-D543-A5EA-126B5BACB4E9}" srcOrd="0" destOrd="0" presId="urn:microsoft.com/office/officeart/2005/8/layout/vList2"/>
    <dgm:cxn modelId="{5618982F-A5AF-D540-81C4-093F5A24C56E}" type="presParOf" srcId="{C0E5BD86-A90C-F24B-909E-6FD962BBC35B}" destId="{2E3E72D0-B2B1-214A-8662-2A1213FD40C5}" srcOrd="1" destOrd="0" presId="urn:microsoft.com/office/officeart/2005/8/layout/vList2"/>
    <dgm:cxn modelId="{97D0116C-3071-AB43-8403-0425E6066E96}" type="presParOf" srcId="{C0E5BD86-A90C-F24B-909E-6FD962BBC35B}" destId="{6A842BE6-F839-E844-B264-C24F5435CBEB}" srcOrd="2" destOrd="0" presId="urn:microsoft.com/office/officeart/2005/8/layout/vList2"/>
    <dgm:cxn modelId="{FFC7E1F4-23B7-154A-9556-0FF3222EA547}" type="presParOf" srcId="{C0E5BD86-A90C-F24B-909E-6FD962BBC35B}" destId="{971589D3-6E38-5940-80DA-E075A468F99F}" srcOrd="3" destOrd="0" presId="urn:microsoft.com/office/officeart/2005/8/layout/vList2"/>
    <dgm:cxn modelId="{509B843F-B973-0546-945C-4EF15C856CA6}" type="presParOf" srcId="{C0E5BD86-A90C-F24B-909E-6FD962BBC35B}" destId="{9435DF55-3808-9645-ACF9-0E8756A93E4C}" srcOrd="4" destOrd="0" presId="urn:microsoft.com/office/officeart/2005/8/layout/vList2"/>
    <dgm:cxn modelId="{E45975BD-1CF7-4346-84C9-52356DAC0696}" type="presParOf" srcId="{C0E5BD86-A90C-F24B-909E-6FD962BBC35B}" destId="{EB43FB9D-E195-8440-AF11-68E019D98BEA}" srcOrd="5" destOrd="0" presId="urn:microsoft.com/office/officeart/2005/8/layout/vList2"/>
    <dgm:cxn modelId="{6CF8B4C2-BF94-5C4F-8AB7-CC7DBC106CCD}" type="presParOf" srcId="{C0E5BD86-A90C-F24B-909E-6FD962BBC35B}" destId="{49D1B81C-BDA7-1140-A749-AD68DB1F267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634EC2-F07B-42AA-8A34-5F1AEE97D1DA}"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532466D-9C46-4EDD-993D-687EA015B4ED}">
      <dgm:prSet/>
      <dgm:spPr/>
      <dgm:t>
        <a:bodyPr/>
        <a:lstStyle/>
        <a:p>
          <a:pPr>
            <a:defRPr cap="all"/>
          </a:pPr>
          <a:r>
            <a:rPr lang="en-US" b="0" baseline="0"/>
            <a:t>Research and Writing Courses</a:t>
          </a:r>
          <a:endParaRPr lang="en-US"/>
        </a:p>
      </dgm:t>
    </dgm:pt>
    <dgm:pt modelId="{6382A69F-978E-48F2-88D8-DEA5EDCD8C98}" type="parTrans" cxnId="{A9A30040-B3E5-4141-8414-58D81869E0BF}">
      <dgm:prSet/>
      <dgm:spPr/>
      <dgm:t>
        <a:bodyPr/>
        <a:lstStyle/>
        <a:p>
          <a:endParaRPr lang="en-US"/>
        </a:p>
      </dgm:t>
    </dgm:pt>
    <dgm:pt modelId="{5132404E-A3B2-4382-801C-A0C2A38C0FA1}" type="sibTrans" cxnId="{A9A30040-B3E5-4141-8414-58D81869E0BF}">
      <dgm:prSet/>
      <dgm:spPr/>
      <dgm:t>
        <a:bodyPr/>
        <a:lstStyle/>
        <a:p>
          <a:endParaRPr lang="en-US"/>
        </a:p>
      </dgm:t>
    </dgm:pt>
    <dgm:pt modelId="{E6CB6B0C-1275-4BB2-AF36-A08CEA753930}">
      <dgm:prSet/>
      <dgm:spPr/>
      <dgm:t>
        <a:bodyPr/>
        <a:lstStyle/>
        <a:p>
          <a:pPr>
            <a:defRPr cap="all"/>
          </a:pPr>
          <a:r>
            <a:rPr lang="en-US" b="0" baseline="0"/>
            <a:t>Non-Paper Based Courses</a:t>
          </a:r>
          <a:endParaRPr lang="en-US"/>
        </a:p>
      </dgm:t>
    </dgm:pt>
    <dgm:pt modelId="{3DEC6E9B-2883-4DF6-AED7-5F2461C892B7}" type="parTrans" cxnId="{A2AB3EE5-2F33-4B74-A10F-3B463C340012}">
      <dgm:prSet/>
      <dgm:spPr/>
      <dgm:t>
        <a:bodyPr/>
        <a:lstStyle/>
        <a:p>
          <a:endParaRPr lang="en-US"/>
        </a:p>
      </dgm:t>
    </dgm:pt>
    <dgm:pt modelId="{203857AB-932D-4A93-B075-BE9C66FAD6DF}" type="sibTrans" cxnId="{A2AB3EE5-2F33-4B74-A10F-3B463C340012}">
      <dgm:prSet/>
      <dgm:spPr/>
      <dgm:t>
        <a:bodyPr/>
        <a:lstStyle/>
        <a:p>
          <a:endParaRPr lang="en-US"/>
        </a:p>
      </dgm:t>
    </dgm:pt>
    <dgm:pt modelId="{27BA11AA-FD61-496F-88F7-9805C88B9138}" type="pres">
      <dgm:prSet presAssocID="{5D634EC2-F07B-42AA-8A34-5F1AEE97D1DA}" presName="root" presStyleCnt="0">
        <dgm:presLayoutVars>
          <dgm:dir/>
          <dgm:resizeHandles val="exact"/>
        </dgm:presLayoutVars>
      </dgm:prSet>
      <dgm:spPr/>
    </dgm:pt>
    <dgm:pt modelId="{2A508DB2-B15E-4E68-A926-B883F7464179}" type="pres">
      <dgm:prSet presAssocID="{4532466D-9C46-4EDD-993D-687EA015B4ED}" presName="compNode" presStyleCnt="0"/>
      <dgm:spPr/>
    </dgm:pt>
    <dgm:pt modelId="{C0369B75-34B9-4547-A0B6-4A9F5E9774C0}" type="pres">
      <dgm:prSet presAssocID="{4532466D-9C46-4EDD-993D-687EA015B4ED}" presName="iconBgRect" presStyleLbl="bgShp" presStyleIdx="0" presStyleCnt="2"/>
      <dgm:spPr>
        <a:prstGeom prst="round2DiagRect">
          <a:avLst>
            <a:gd name="adj1" fmla="val 29727"/>
            <a:gd name="adj2" fmla="val 0"/>
          </a:avLst>
        </a:prstGeom>
        <a:solidFill>
          <a:schemeClr val="accent1"/>
        </a:solidFill>
      </dgm:spPr>
    </dgm:pt>
    <dgm:pt modelId="{528D6290-4436-4097-84E4-C27EDCC6419D}" type="pres">
      <dgm:prSet presAssocID="{4532466D-9C46-4EDD-993D-687EA015B4E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C842027D-46F4-41AE-9C00-F5C51B7E2920}" type="pres">
      <dgm:prSet presAssocID="{4532466D-9C46-4EDD-993D-687EA015B4ED}" presName="spaceRect" presStyleCnt="0"/>
      <dgm:spPr/>
    </dgm:pt>
    <dgm:pt modelId="{4C22AE03-F0DC-40E2-AF77-23D0A5A470E2}" type="pres">
      <dgm:prSet presAssocID="{4532466D-9C46-4EDD-993D-687EA015B4ED}" presName="textRect" presStyleLbl="revTx" presStyleIdx="0" presStyleCnt="2">
        <dgm:presLayoutVars>
          <dgm:chMax val="1"/>
          <dgm:chPref val="1"/>
        </dgm:presLayoutVars>
      </dgm:prSet>
      <dgm:spPr/>
    </dgm:pt>
    <dgm:pt modelId="{24104966-0965-4B93-ADDD-B78202A89AF9}" type="pres">
      <dgm:prSet presAssocID="{5132404E-A3B2-4382-801C-A0C2A38C0FA1}" presName="sibTrans" presStyleCnt="0"/>
      <dgm:spPr/>
    </dgm:pt>
    <dgm:pt modelId="{ADC01609-237B-4D58-8E74-1F10EEFE45D3}" type="pres">
      <dgm:prSet presAssocID="{E6CB6B0C-1275-4BB2-AF36-A08CEA753930}" presName="compNode" presStyleCnt="0"/>
      <dgm:spPr/>
    </dgm:pt>
    <dgm:pt modelId="{4341DA4A-5ACD-4E03-8BB7-F9BD391B26F0}" type="pres">
      <dgm:prSet presAssocID="{E6CB6B0C-1275-4BB2-AF36-A08CEA753930}" presName="iconBgRect" presStyleLbl="bgShp" presStyleIdx="1" presStyleCnt="2"/>
      <dgm:spPr>
        <a:prstGeom prst="round2DiagRect">
          <a:avLst>
            <a:gd name="adj1" fmla="val 29727"/>
            <a:gd name="adj2" fmla="val 0"/>
          </a:avLst>
        </a:prstGeom>
        <a:solidFill>
          <a:schemeClr val="accent4"/>
        </a:solidFill>
      </dgm:spPr>
    </dgm:pt>
    <dgm:pt modelId="{82404A71-465C-45DC-99F6-FA261A47677E}" type="pres">
      <dgm:prSet presAssocID="{E6CB6B0C-1275-4BB2-AF36-A08CEA753930}"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oks with solid fill"/>
        </a:ext>
      </dgm:extLst>
    </dgm:pt>
    <dgm:pt modelId="{A237AD8D-BAD1-4414-941E-8C9F5144D241}" type="pres">
      <dgm:prSet presAssocID="{E6CB6B0C-1275-4BB2-AF36-A08CEA753930}" presName="spaceRect" presStyleCnt="0"/>
      <dgm:spPr/>
    </dgm:pt>
    <dgm:pt modelId="{556517DE-D374-42E9-82DD-8261364D2AEA}" type="pres">
      <dgm:prSet presAssocID="{E6CB6B0C-1275-4BB2-AF36-A08CEA753930}" presName="textRect" presStyleLbl="revTx" presStyleIdx="1" presStyleCnt="2">
        <dgm:presLayoutVars>
          <dgm:chMax val="1"/>
          <dgm:chPref val="1"/>
        </dgm:presLayoutVars>
      </dgm:prSet>
      <dgm:spPr/>
    </dgm:pt>
  </dgm:ptLst>
  <dgm:cxnLst>
    <dgm:cxn modelId="{C6D11006-B302-43D7-B68C-010606F51C53}" type="presOf" srcId="{5D634EC2-F07B-42AA-8A34-5F1AEE97D1DA}" destId="{27BA11AA-FD61-496F-88F7-9805C88B9138}" srcOrd="0" destOrd="0" presId="urn:microsoft.com/office/officeart/2018/5/layout/IconLeafLabelList"/>
    <dgm:cxn modelId="{71206D0A-1CE7-405C-A48F-CC2F7AF77F05}" type="presOf" srcId="{E6CB6B0C-1275-4BB2-AF36-A08CEA753930}" destId="{556517DE-D374-42E9-82DD-8261364D2AEA}" srcOrd="0" destOrd="0" presId="urn:microsoft.com/office/officeart/2018/5/layout/IconLeafLabelList"/>
    <dgm:cxn modelId="{A9A30040-B3E5-4141-8414-58D81869E0BF}" srcId="{5D634EC2-F07B-42AA-8A34-5F1AEE97D1DA}" destId="{4532466D-9C46-4EDD-993D-687EA015B4ED}" srcOrd="0" destOrd="0" parTransId="{6382A69F-978E-48F2-88D8-DEA5EDCD8C98}" sibTransId="{5132404E-A3B2-4382-801C-A0C2A38C0FA1}"/>
    <dgm:cxn modelId="{24EC3186-2752-4BF7-AC57-C677C0379DE8}" type="presOf" srcId="{4532466D-9C46-4EDD-993D-687EA015B4ED}" destId="{4C22AE03-F0DC-40E2-AF77-23D0A5A470E2}" srcOrd="0" destOrd="0" presId="urn:microsoft.com/office/officeart/2018/5/layout/IconLeafLabelList"/>
    <dgm:cxn modelId="{A2AB3EE5-2F33-4B74-A10F-3B463C340012}" srcId="{5D634EC2-F07B-42AA-8A34-5F1AEE97D1DA}" destId="{E6CB6B0C-1275-4BB2-AF36-A08CEA753930}" srcOrd="1" destOrd="0" parTransId="{3DEC6E9B-2883-4DF6-AED7-5F2461C892B7}" sibTransId="{203857AB-932D-4A93-B075-BE9C66FAD6DF}"/>
    <dgm:cxn modelId="{8BDC9E5B-7238-434B-8381-CEA02A02F636}" type="presParOf" srcId="{27BA11AA-FD61-496F-88F7-9805C88B9138}" destId="{2A508DB2-B15E-4E68-A926-B883F7464179}" srcOrd="0" destOrd="0" presId="urn:microsoft.com/office/officeart/2018/5/layout/IconLeafLabelList"/>
    <dgm:cxn modelId="{46E3A2CE-2E49-4251-9A03-3BB0E12B91A3}" type="presParOf" srcId="{2A508DB2-B15E-4E68-A926-B883F7464179}" destId="{C0369B75-34B9-4547-A0B6-4A9F5E9774C0}" srcOrd="0" destOrd="0" presId="urn:microsoft.com/office/officeart/2018/5/layout/IconLeafLabelList"/>
    <dgm:cxn modelId="{8B4AD5E4-7D07-46C0-8188-B5164A0CE5A2}" type="presParOf" srcId="{2A508DB2-B15E-4E68-A926-B883F7464179}" destId="{528D6290-4436-4097-84E4-C27EDCC6419D}" srcOrd="1" destOrd="0" presId="urn:microsoft.com/office/officeart/2018/5/layout/IconLeafLabelList"/>
    <dgm:cxn modelId="{DC3AFB1D-CC6E-4E56-A059-CFA3E3831F74}" type="presParOf" srcId="{2A508DB2-B15E-4E68-A926-B883F7464179}" destId="{C842027D-46F4-41AE-9C00-F5C51B7E2920}" srcOrd="2" destOrd="0" presId="urn:microsoft.com/office/officeart/2018/5/layout/IconLeafLabelList"/>
    <dgm:cxn modelId="{BF7CEBD4-89A8-47E7-A002-12A277B82CDA}" type="presParOf" srcId="{2A508DB2-B15E-4E68-A926-B883F7464179}" destId="{4C22AE03-F0DC-40E2-AF77-23D0A5A470E2}" srcOrd="3" destOrd="0" presId="urn:microsoft.com/office/officeart/2018/5/layout/IconLeafLabelList"/>
    <dgm:cxn modelId="{85816BFC-6737-44A7-8995-A1FF14F1DF62}" type="presParOf" srcId="{27BA11AA-FD61-496F-88F7-9805C88B9138}" destId="{24104966-0965-4B93-ADDD-B78202A89AF9}" srcOrd="1" destOrd="0" presId="urn:microsoft.com/office/officeart/2018/5/layout/IconLeafLabelList"/>
    <dgm:cxn modelId="{7E0AE60D-2F34-495A-8902-93AA4DDFFEC8}" type="presParOf" srcId="{27BA11AA-FD61-496F-88F7-9805C88B9138}" destId="{ADC01609-237B-4D58-8E74-1F10EEFE45D3}" srcOrd="2" destOrd="0" presId="urn:microsoft.com/office/officeart/2018/5/layout/IconLeafLabelList"/>
    <dgm:cxn modelId="{92DA52BA-2140-4F04-AC73-89A43C272219}" type="presParOf" srcId="{ADC01609-237B-4D58-8E74-1F10EEFE45D3}" destId="{4341DA4A-5ACD-4E03-8BB7-F9BD391B26F0}" srcOrd="0" destOrd="0" presId="urn:microsoft.com/office/officeart/2018/5/layout/IconLeafLabelList"/>
    <dgm:cxn modelId="{92D7A19D-2D88-4162-A168-2DF59D62BA1F}" type="presParOf" srcId="{ADC01609-237B-4D58-8E74-1F10EEFE45D3}" destId="{82404A71-465C-45DC-99F6-FA261A47677E}" srcOrd="1" destOrd="0" presId="urn:microsoft.com/office/officeart/2018/5/layout/IconLeafLabelList"/>
    <dgm:cxn modelId="{921BECD8-9C10-457F-8F58-447DE525D371}" type="presParOf" srcId="{ADC01609-237B-4D58-8E74-1F10EEFE45D3}" destId="{A237AD8D-BAD1-4414-941E-8C9F5144D241}" srcOrd="2" destOrd="0" presId="urn:microsoft.com/office/officeart/2018/5/layout/IconLeafLabelList"/>
    <dgm:cxn modelId="{741EC1A6-CD4F-4AC2-A59D-537D9A887747}" type="presParOf" srcId="{ADC01609-237B-4D58-8E74-1F10EEFE45D3}" destId="{556517DE-D374-42E9-82DD-8261364D2AE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713E4A-8113-4B15-AD6F-F32081AF435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1E35B98-143B-4A39-818F-9F0936CE5A2F}">
      <dgm:prSet/>
      <dgm:spPr/>
      <dgm:t>
        <a:bodyPr/>
        <a:lstStyle/>
        <a:p>
          <a:pPr>
            <a:lnSpc>
              <a:spcPct val="100000"/>
            </a:lnSpc>
            <a:defRPr cap="all"/>
          </a:pPr>
          <a:r>
            <a:rPr lang="en-US" b="0" baseline="0" dirty="0"/>
            <a:t>AI Detection</a:t>
          </a:r>
          <a:endParaRPr lang="en-US" dirty="0"/>
        </a:p>
      </dgm:t>
    </dgm:pt>
    <dgm:pt modelId="{6D14805F-8435-4CA4-9DD6-ABD8F645581B}" type="parTrans" cxnId="{7A203F4A-A506-4CA2-9954-1F1F5652D0B3}">
      <dgm:prSet/>
      <dgm:spPr/>
      <dgm:t>
        <a:bodyPr/>
        <a:lstStyle/>
        <a:p>
          <a:endParaRPr lang="en-US"/>
        </a:p>
      </dgm:t>
    </dgm:pt>
    <dgm:pt modelId="{A9A532C2-D795-4286-ABF9-1448726DD520}" type="sibTrans" cxnId="{7A203F4A-A506-4CA2-9954-1F1F5652D0B3}">
      <dgm:prSet/>
      <dgm:spPr/>
      <dgm:t>
        <a:bodyPr/>
        <a:lstStyle/>
        <a:p>
          <a:endParaRPr lang="en-US"/>
        </a:p>
      </dgm:t>
    </dgm:pt>
    <dgm:pt modelId="{05D15698-9D53-4672-B3F4-371180E1FE1D}">
      <dgm:prSet/>
      <dgm:spPr/>
      <dgm:t>
        <a:bodyPr/>
        <a:lstStyle/>
        <a:p>
          <a:pPr>
            <a:lnSpc>
              <a:spcPct val="100000"/>
            </a:lnSpc>
            <a:defRPr cap="all"/>
          </a:pPr>
          <a:r>
            <a:rPr lang="en-US" b="0" baseline="0"/>
            <a:t>Honor Code / Policies</a:t>
          </a:r>
          <a:endParaRPr lang="en-US"/>
        </a:p>
      </dgm:t>
    </dgm:pt>
    <dgm:pt modelId="{ED4C50B3-A6A5-49B5-B1ED-2FCE208ED84D}" type="parTrans" cxnId="{2C95B97E-1B86-4A07-8A0E-E1006680E7CE}">
      <dgm:prSet/>
      <dgm:spPr/>
      <dgm:t>
        <a:bodyPr/>
        <a:lstStyle/>
        <a:p>
          <a:endParaRPr lang="en-US"/>
        </a:p>
      </dgm:t>
    </dgm:pt>
    <dgm:pt modelId="{249D73ED-E923-448D-BCB0-B42DABB16B6C}" type="sibTrans" cxnId="{2C95B97E-1B86-4A07-8A0E-E1006680E7CE}">
      <dgm:prSet/>
      <dgm:spPr/>
      <dgm:t>
        <a:bodyPr/>
        <a:lstStyle/>
        <a:p>
          <a:endParaRPr lang="en-US"/>
        </a:p>
      </dgm:t>
    </dgm:pt>
    <dgm:pt modelId="{E11BE573-CE5A-40C5-9C05-40AF9EF5476D}" type="pres">
      <dgm:prSet presAssocID="{F4713E4A-8113-4B15-AD6F-F32081AF435E}" presName="root" presStyleCnt="0">
        <dgm:presLayoutVars>
          <dgm:dir/>
          <dgm:resizeHandles val="exact"/>
        </dgm:presLayoutVars>
      </dgm:prSet>
      <dgm:spPr/>
    </dgm:pt>
    <dgm:pt modelId="{25766143-0BE7-4B23-8110-E6266E9A965C}" type="pres">
      <dgm:prSet presAssocID="{D1E35B98-143B-4A39-818F-9F0936CE5A2F}" presName="compNode" presStyleCnt="0"/>
      <dgm:spPr/>
    </dgm:pt>
    <dgm:pt modelId="{5A91DE60-2F15-47A2-B30C-F9D47A36C240}" type="pres">
      <dgm:prSet presAssocID="{D1E35B98-143B-4A39-818F-9F0936CE5A2F}" presName="iconBgRect" presStyleLbl="bgShp" presStyleIdx="0" presStyleCnt="2"/>
      <dgm:spPr>
        <a:solidFill>
          <a:schemeClr val="tx2"/>
        </a:solidFill>
      </dgm:spPr>
    </dgm:pt>
    <dgm:pt modelId="{50BD345F-DA65-45DB-92EE-6D6DA3C4787A}" type="pres">
      <dgm:prSet presAssocID="{D1E35B98-143B-4A39-818F-9F0936CE5A2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4D9B7C08-EF88-4F5F-9B48-189D94910711}" type="pres">
      <dgm:prSet presAssocID="{D1E35B98-143B-4A39-818F-9F0936CE5A2F}" presName="spaceRect" presStyleCnt="0"/>
      <dgm:spPr/>
    </dgm:pt>
    <dgm:pt modelId="{328B7797-1D15-458E-ABF0-56FFA4BCD08C}" type="pres">
      <dgm:prSet presAssocID="{D1E35B98-143B-4A39-818F-9F0936CE5A2F}" presName="textRect" presStyleLbl="revTx" presStyleIdx="0" presStyleCnt="2">
        <dgm:presLayoutVars>
          <dgm:chMax val="1"/>
          <dgm:chPref val="1"/>
        </dgm:presLayoutVars>
      </dgm:prSet>
      <dgm:spPr/>
    </dgm:pt>
    <dgm:pt modelId="{6C79CA19-B5FC-457E-840F-1D1209C3F5FF}" type="pres">
      <dgm:prSet presAssocID="{A9A532C2-D795-4286-ABF9-1448726DD520}" presName="sibTrans" presStyleCnt="0"/>
      <dgm:spPr/>
    </dgm:pt>
    <dgm:pt modelId="{41AAC256-49A6-47F9-BA64-1D3759B93F2F}" type="pres">
      <dgm:prSet presAssocID="{05D15698-9D53-4672-B3F4-371180E1FE1D}" presName="compNode" presStyleCnt="0"/>
      <dgm:spPr/>
    </dgm:pt>
    <dgm:pt modelId="{584A534E-58FF-43D1-94C1-A03F0E7B54C2}" type="pres">
      <dgm:prSet presAssocID="{05D15698-9D53-4672-B3F4-371180E1FE1D}" presName="iconBgRect" presStyleLbl="bgShp" presStyleIdx="1" presStyleCnt="2"/>
      <dgm:spPr/>
    </dgm:pt>
    <dgm:pt modelId="{A79DD263-30FD-461E-A469-8AF683C5D86D}" type="pres">
      <dgm:prSet presAssocID="{05D15698-9D53-4672-B3F4-371180E1FE1D}"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roll with solid fill"/>
        </a:ext>
      </dgm:extLst>
    </dgm:pt>
    <dgm:pt modelId="{EF4D8283-BBF1-4B38-8045-7AE84798562F}" type="pres">
      <dgm:prSet presAssocID="{05D15698-9D53-4672-B3F4-371180E1FE1D}" presName="spaceRect" presStyleCnt="0"/>
      <dgm:spPr/>
    </dgm:pt>
    <dgm:pt modelId="{F80A4946-C243-4DE6-9D5B-54761BAECDBF}" type="pres">
      <dgm:prSet presAssocID="{05D15698-9D53-4672-B3F4-371180E1FE1D}" presName="textRect" presStyleLbl="revTx" presStyleIdx="1" presStyleCnt="2">
        <dgm:presLayoutVars>
          <dgm:chMax val="1"/>
          <dgm:chPref val="1"/>
        </dgm:presLayoutVars>
      </dgm:prSet>
      <dgm:spPr/>
    </dgm:pt>
  </dgm:ptLst>
  <dgm:cxnLst>
    <dgm:cxn modelId="{7CEF5014-E54A-41EA-831D-6269C07346D8}" type="presOf" srcId="{D1E35B98-143B-4A39-818F-9F0936CE5A2F}" destId="{328B7797-1D15-458E-ABF0-56FFA4BCD08C}" srcOrd="0" destOrd="0" presId="urn:microsoft.com/office/officeart/2018/5/layout/IconCircleLabelList"/>
    <dgm:cxn modelId="{7A203F4A-A506-4CA2-9954-1F1F5652D0B3}" srcId="{F4713E4A-8113-4B15-AD6F-F32081AF435E}" destId="{D1E35B98-143B-4A39-818F-9F0936CE5A2F}" srcOrd="0" destOrd="0" parTransId="{6D14805F-8435-4CA4-9DD6-ABD8F645581B}" sibTransId="{A9A532C2-D795-4286-ABF9-1448726DD520}"/>
    <dgm:cxn modelId="{FE8E664F-09D3-4CDA-B32B-F3C8AD8336CF}" type="presOf" srcId="{05D15698-9D53-4672-B3F4-371180E1FE1D}" destId="{F80A4946-C243-4DE6-9D5B-54761BAECDBF}" srcOrd="0" destOrd="0" presId="urn:microsoft.com/office/officeart/2018/5/layout/IconCircleLabelList"/>
    <dgm:cxn modelId="{4940A97D-4EB9-4F89-AB5D-EBA9DAC5038B}" type="presOf" srcId="{F4713E4A-8113-4B15-AD6F-F32081AF435E}" destId="{E11BE573-CE5A-40C5-9C05-40AF9EF5476D}" srcOrd="0" destOrd="0" presId="urn:microsoft.com/office/officeart/2018/5/layout/IconCircleLabelList"/>
    <dgm:cxn modelId="{2C95B97E-1B86-4A07-8A0E-E1006680E7CE}" srcId="{F4713E4A-8113-4B15-AD6F-F32081AF435E}" destId="{05D15698-9D53-4672-B3F4-371180E1FE1D}" srcOrd="1" destOrd="0" parTransId="{ED4C50B3-A6A5-49B5-B1ED-2FCE208ED84D}" sibTransId="{249D73ED-E923-448D-BCB0-B42DABB16B6C}"/>
    <dgm:cxn modelId="{DB192F93-24E5-47D5-A9DC-635A6FC3FA28}" type="presParOf" srcId="{E11BE573-CE5A-40C5-9C05-40AF9EF5476D}" destId="{25766143-0BE7-4B23-8110-E6266E9A965C}" srcOrd="0" destOrd="0" presId="urn:microsoft.com/office/officeart/2018/5/layout/IconCircleLabelList"/>
    <dgm:cxn modelId="{1B216CB3-2147-4DD1-B88C-8A63C3EC4AEE}" type="presParOf" srcId="{25766143-0BE7-4B23-8110-E6266E9A965C}" destId="{5A91DE60-2F15-47A2-B30C-F9D47A36C240}" srcOrd="0" destOrd="0" presId="urn:microsoft.com/office/officeart/2018/5/layout/IconCircleLabelList"/>
    <dgm:cxn modelId="{C9A503A3-D75A-48AD-9E62-2A9DFB6BA769}" type="presParOf" srcId="{25766143-0BE7-4B23-8110-E6266E9A965C}" destId="{50BD345F-DA65-45DB-92EE-6D6DA3C4787A}" srcOrd="1" destOrd="0" presId="urn:microsoft.com/office/officeart/2018/5/layout/IconCircleLabelList"/>
    <dgm:cxn modelId="{EBB631FB-3D1A-4B81-8320-0982006197C4}" type="presParOf" srcId="{25766143-0BE7-4B23-8110-E6266E9A965C}" destId="{4D9B7C08-EF88-4F5F-9B48-189D94910711}" srcOrd="2" destOrd="0" presId="urn:microsoft.com/office/officeart/2018/5/layout/IconCircleLabelList"/>
    <dgm:cxn modelId="{B14CEA9F-2D1F-4D0A-AF57-C59A8D641AA0}" type="presParOf" srcId="{25766143-0BE7-4B23-8110-E6266E9A965C}" destId="{328B7797-1D15-458E-ABF0-56FFA4BCD08C}" srcOrd="3" destOrd="0" presId="urn:microsoft.com/office/officeart/2018/5/layout/IconCircleLabelList"/>
    <dgm:cxn modelId="{E05DF328-9BAD-43F1-8CAD-60B2483C46F5}" type="presParOf" srcId="{E11BE573-CE5A-40C5-9C05-40AF9EF5476D}" destId="{6C79CA19-B5FC-457E-840F-1D1209C3F5FF}" srcOrd="1" destOrd="0" presId="urn:microsoft.com/office/officeart/2018/5/layout/IconCircleLabelList"/>
    <dgm:cxn modelId="{4CE366B5-8291-400A-B4F4-1A7D12873DBC}" type="presParOf" srcId="{E11BE573-CE5A-40C5-9C05-40AF9EF5476D}" destId="{41AAC256-49A6-47F9-BA64-1D3759B93F2F}" srcOrd="2" destOrd="0" presId="urn:microsoft.com/office/officeart/2018/5/layout/IconCircleLabelList"/>
    <dgm:cxn modelId="{6545FAC4-CFCC-46A4-9D2F-29B94AE3B957}" type="presParOf" srcId="{41AAC256-49A6-47F9-BA64-1D3759B93F2F}" destId="{584A534E-58FF-43D1-94C1-A03F0E7B54C2}" srcOrd="0" destOrd="0" presId="urn:microsoft.com/office/officeart/2018/5/layout/IconCircleLabelList"/>
    <dgm:cxn modelId="{3C46F55C-246B-41AA-B382-1F4D1C542A2A}" type="presParOf" srcId="{41AAC256-49A6-47F9-BA64-1D3759B93F2F}" destId="{A79DD263-30FD-461E-A469-8AF683C5D86D}" srcOrd="1" destOrd="0" presId="urn:microsoft.com/office/officeart/2018/5/layout/IconCircleLabelList"/>
    <dgm:cxn modelId="{C0AC4D8B-D063-4D57-8653-9869E857F4EE}" type="presParOf" srcId="{41AAC256-49A6-47F9-BA64-1D3759B93F2F}" destId="{EF4D8283-BBF1-4B38-8045-7AE84798562F}" srcOrd="2" destOrd="0" presId="urn:microsoft.com/office/officeart/2018/5/layout/IconCircleLabelList"/>
    <dgm:cxn modelId="{AF53CD2A-4411-4F56-A49A-6CD196D6ED97}" type="presParOf" srcId="{41AAC256-49A6-47F9-BA64-1D3759B93F2F}" destId="{F80A4946-C243-4DE6-9D5B-54761BAECDB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131430-680A-445C-8236-596CB73A17C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BBB3CC5-270F-4C3D-8FA3-CAC142C2095B}">
      <dgm:prSet custT="1"/>
      <dgm:spPr/>
      <dgm:t>
        <a:bodyPr/>
        <a:lstStyle/>
        <a:p>
          <a:pPr>
            <a:defRPr cap="all"/>
          </a:pPr>
          <a:r>
            <a:rPr lang="en-US" sz="1600" b="0" baseline="0" dirty="0"/>
            <a:t>Employers</a:t>
          </a:r>
          <a:endParaRPr lang="en-US" sz="1600" dirty="0"/>
        </a:p>
      </dgm:t>
    </dgm:pt>
    <dgm:pt modelId="{04275699-FCD6-460B-B995-13D371FD1DB1}" type="parTrans" cxnId="{5E76E957-E337-4835-BB32-A23A316F32E1}">
      <dgm:prSet/>
      <dgm:spPr/>
      <dgm:t>
        <a:bodyPr/>
        <a:lstStyle/>
        <a:p>
          <a:endParaRPr lang="en-US"/>
        </a:p>
      </dgm:t>
    </dgm:pt>
    <dgm:pt modelId="{9D2FFC44-7AB6-4416-9AA3-2E8FCD08FC94}" type="sibTrans" cxnId="{5E76E957-E337-4835-BB32-A23A316F32E1}">
      <dgm:prSet/>
      <dgm:spPr/>
      <dgm:t>
        <a:bodyPr/>
        <a:lstStyle/>
        <a:p>
          <a:endParaRPr lang="en-US"/>
        </a:p>
      </dgm:t>
    </dgm:pt>
    <dgm:pt modelId="{CDDE54EB-BF8D-4AFC-97B5-0904B066BD26}">
      <dgm:prSet custT="1"/>
      <dgm:spPr/>
      <dgm:t>
        <a:bodyPr/>
        <a:lstStyle/>
        <a:p>
          <a:pPr>
            <a:defRPr cap="all"/>
          </a:pPr>
          <a:r>
            <a:rPr lang="en-US" sz="1600" b="0" baseline="0" dirty="0"/>
            <a:t>Courts</a:t>
          </a:r>
          <a:endParaRPr lang="en-US" sz="1600" dirty="0"/>
        </a:p>
      </dgm:t>
    </dgm:pt>
    <dgm:pt modelId="{B8069975-93F8-4578-87E3-47A615B1ECC4}" type="parTrans" cxnId="{1C7AF7D7-220A-47E4-B55D-3774CFA65A38}">
      <dgm:prSet/>
      <dgm:spPr/>
      <dgm:t>
        <a:bodyPr/>
        <a:lstStyle/>
        <a:p>
          <a:endParaRPr lang="en-US"/>
        </a:p>
      </dgm:t>
    </dgm:pt>
    <dgm:pt modelId="{A4D86532-17AE-4212-901F-41EEE31F48C9}" type="sibTrans" cxnId="{1C7AF7D7-220A-47E4-B55D-3774CFA65A38}">
      <dgm:prSet/>
      <dgm:spPr/>
      <dgm:t>
        <a:bodyPr/>
        <a:lstStyle/>
        <a:p>
          <a:endParaRPr lang="en-US"/>
        </a:p>
      </dgm:t>
    </dgm:pt>
    <dgm:pt modelId="{DAF4B468-6FEB-46DB-9B1B-E310D480EEFC}">
      <dgm:prSet custT="1"/>
      <dgm:spPr/>
      <dgm:t>
        <a:bodyPr/>
        <a:lstStyle/>
        <a:p>
          <a:pPr>
            <a:defRPr cap="all"/>
          </a:pPr>
          <a:r>
            <a:rPr lang="en-US" sz="1600" b="0" baseline="0" dirty="0"/>
            <a:t>Publishers</a:t>
          </a:r>
          <a:endParaRPr lang="en-US" sz="1600" dirty="0"/>
        </a:p>
      </dgm:t>
    </dgm:pt>
    <dgm:pt modelId="{9CD643FB-FB5C-4A34-A310-1FF19B8B3543}" type="parTrans" cxnId="{9D2FAA8D-B718-4348-A332-880FC0E4E124}">
      <dgm:prSet/>
      <dgm:spPr/>
      <dgm:t>
        <a:bodyPr/>
        <a:lstStyle/>
        <a:p>
          <a:endParaRPr lang="en-US"/>
        </a:p>
      </dgm:t>
    </dgm:pt>
    <dgm:pt modelId="{864B637D-FB25-459A-9246-6A729B50C66C}" type="sibTrans" cxnId="{9D2FAA8D-B718-4348-A332-880FC0E4E124}">
      <dgm:prSet/>
      <dgm:spPr/>
      <dgm:t>
        <a:bodyPr/>
        <a:lstStyle/>
        <a:p>
          <a:endParaRPr lang="en-US"/>
        </a:p>
      </dgm:t>
    </dgm:pt>
    <dgm:pt modelId="{24A21CC2-15FD-409F-A76A-E96F6A73830F}">
      <dgm:prSet custT="1"/>
      <dgm:spPr/>
      <dgm:t>
        <a:bodyPr/>
        <a:lstStyle/>
        <a:p>
          <a:pPr>
            <a:defRPr cap="all"/>
          </a:pPr>
          <a:r>
            <a:rPr lang="en-US" sz="1600" b="0" baseline="0" dirty="0"/>
            <a:t>Federal and State Statutes and Admin Orders</a:t>
          </a:r>
          <a:endParaRPr lang="en-US" sz="1600" dirty="0"/>
        </a:p>
      </dgm:t>
    </dgm:pt>
    <dgm:pt modelId="{77B82B5F-4B7B-42A7-A790-A0202634B9A1}" type="parTrans" cxnId="{7057E6A8-85EE-481E-92B4-857998A8E148}">
      <dgm:prSet/>
      <dgm:spPr/>
      <dgm:t>
        <a:bodyPr/>
        <a:lstStyle/>
        <a:p>
          <a:endParaRPr lang="en-US"/>
        </a:p>
      </dgm:t>
    </dgm:pt>
    <dgm:pt modelId="{F1F4FDD0-2138-4503-BD25-98AD99290805}" type="sibTrans" cxnId="{7057E6A8-85EE-481E-92B4-857998A8E148}">
      <dgm:prSet/>
      <dgm:spPr/>
      <dgm:t>
        <a:bodyPr/>
        <a:lstStyle/>
        <a:p>
          <a:endParaRPr lang="en-US"/>
        </a:p>
      </dgm:t>
    </dgm:pt>
    <dgm:pt modelId="{0EECA465-AE76-4725-8C77-6EC6B18C9581}" type="pres">
      <dgm:prSet presAssocID="{39131430-680A-445C-8236-596CB73A17C9}" presName="root" presStyleCnt="0">
        <dgm:presLayoutVars>
          <dgm:dir/>
          <dgm:resizeHandles val="exact"/>
        </dgm:presLayoutVars>
      </dgm:prSet>
      <dgm:spPr/>
    </dgm:pt>
    <dgm:pt modelId="{0F68F25D-512C-4169-B390-5167B8D26B0C}" type="pres">
      <dgm:prSet presAssocID="{FBBB3CC5-270F-4C3D-8FA3-CAC142C2095B}" presName="compNode" presStyleCnt="0"/>
      <dgm:spPr/>
    </dgm:pt>
    <dgm:pt modelId="{5DCBD2DD-F364-47C1-A62F-01E9FDEFD49C}" type="pres">
      <dgm:prSet presAssocID="{FBBB3CC5-270F-4C3D-8FA3-CAC142C2095B}" presName="iconBgRect" presStyleLbl="bgShp" presStyleIdx="0" presStyleCnt="4"/>
      <dgm:spPr>
        <a:prstGeom prst="round2DiagRect">
          <a:avLst>
            <a:gd name="adj1" fmla="val 29727"/>
            <a:gd name="adj2" fmla="val 0"/>
          </a:avLst>
        </a:prstGeom>
      </dgm:spPr>
    </dgm:pt>
    <dgm:pt modelId="{D81895CB-11BF-4122-BBD8-337446844C99}" type="pres">
      <dgm:prSet presAssocID="{FBBB3CC5-270F-4C3D-8FA3-CAC142C2095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0F3A59C9-C114-486D-9481-1B48A1FC9558}" type="pres">
      <dgm:prSet presAssocID="{FBBB3CC5-270F-4C3D-8FA3-CAC142C2095B}" presName="spaceRect" presStyleCnt="0"/>
      <dgm:spPr/>
    </dgm:pt>
    <dgm:pt modelId="{A9D2DB78-8A14-4298-AF0E-EF96905F68AE}" type="pres">
      <dgm:prSet presAssocID="{FBBB3CC5-270F-4C3D-8FA3-CAC142C2095B}" presName="textRect" presStyleLbl="revTx" presStyleIdx="0" presStyleCnt="4">
        <dgm:presLayoutVars>
          <dgm:chMax val="1"/>
          <dgm:chPref val="1"/>
        </dgm:presLayoutVars>
      </dgm:prSet>
      <dgm:spPr/>
    </dgm:pt>
    <dgm:pt modelId="{A9895571-230B-483E-9E9C-62A680ABFA49}" type="pres">
      <dgm:prSet presAssocID="{9D2FFC44-7AB6-4416-9AA3-2E8FCD08FC94}" presName="sibTrans" presStyleCnt="0"/>
      <dgm:spPr/>
    </dgm:pt>
    <dgm:pt modelId="{529040F7-91E2-40CB-956E-6DE0A572313A}" type="pres">
      <dgm:prSet presAssocID="{CDDE54EB-BF8D-4AFC-97B5-0904B066BD26}" presName="compNode" presStyleCnt="0"/>
      <dgm:spPr/>
    </dgm:pt>
    <dgm:pt modelId="{ABF2F535-8764-4EA3-B399-D2E056B5BF9D}" type="pres">
      <dgm:prSet presAssocID="{CDDE54EB-BF8D-4AFC-97B5-0904B066BD26}" presName="iconBgRect" presStyleLbl="bgShp" presStyleIdx="1" presStyleCnt="4"/>
      <dgm:spPr>
        <a:prstGeom prst="round2DiagRect">
          <a:avLst>
            <a:gd name="adj1" fmla="val 29727"/>
            <a:gd name="adj2" fmla="val 0"/>
          </a:avLst>
        </a:prstGeom>
      </dgm:spPr>
    </dgm:pt>
    <dgm:pt modelId="{E637480E-13E7-4697-B9AC-C622011EE2F4}" type="pres">
      <dgm:prSet presAssocID="{CDDE54EB-BF8D-4AFC-97B5-0904B066BD2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031F28BE-A1B0-4406-9556-F96B5995023E}" type="pres">
      <dgm:prSet presAssocID="{CDDE54EB-BF8D-4AFC-97B5-0904B066BD26}" presName="spaceRect" presStyleCnt="0"/>
      <dgm:spPr/>
    </dgm:pt>
    <dgm:pt modelId="{05A34C5E-B618-44D9-8619-FD796BCADF88}" type="pres">
      <dgm:prSet presAssocID="{CDDE54EB-BF8D-4AFC-97B5-0904B066BD26}" presName="textRect" presStyleLbl="revTx" presStyleIdx="1" presStyleCnt="4">
        <dgm:presLayoutVars>
          <dgm:chMax val="1"/>
          <dgm:chPref val="1"/>
        </dgm:presLayoutVars>
      </dgm:prSet>
      <dgm:spPr/>
    </dgm:pt>
    <dgm:pt modelId="{9F5E588E-C7F5-4484-A593-C6CB821F10A7}" type="pres">
      <dgm:prSet presAssocID="{A4D86532-17AE-4212-901F-41EEE31F48C9}" presName="sibTrans" presStyleCnt="0"/>
      <dgm:spPr/>
    </dgm:pt>
    <dgm:pt modelId="{6DD4690F-F9D2-40C6-91A8-054BF142C7CA}" type="pres">
      <dgm:prSet presAssocID="{DAF4B468-6FEB-46DB-9B1B-E310D480EEFC}" presName="compNode" presStyleCnt="0"/>
      <dgm:spPr/>
    </dgm:pt>
    <dgm:pt modelId="{C1E029DF-46EE-46E5-8F49-F70093E8ECF8}" type="pres">
      <dgm:prSet presAssocID="{DAF4B468-6FEB-46DB-9B1B-E310D480EEFC}" presName="iconBgRect" presStyleLbl="bgShp" presStyleIdx="2" presStyleCnt="4"/>
      <dgm:spPr>
        <a:prstGeom prst="round2DiagRect">
          <a:avLst>
            <a:gd name="adj1" fmla="val 29727"/>
            <a:gd name="adj2" fmla="val 0"/>
          </a:avLst>
        </a:prstGeom>
      </dgm:spPr>
    </dgm:pt>
    <dgm:pt modelId="{1D9011A7-3C78-4F43-A2D0-72EE1CD8D493}" type="pres">
      <dgm:prSet presAssocID="{DAF4B468-6FEB-46DB-9B1B-E310D480EEF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osed book with solid fill"/>
        </a:ext>
      </dgm:extLst>
    </dgm:pt>
    <dgm:pt modelId="{3F88258A-4FE1-4805-A8B9-FAA36488916C}" type="pres">
      <dgm:prSet presAssocID="{DAF4B468-6FEB-46DB-9B1B-E310D480EEFC}" presName="spaceRect" presStyleCnt="0"/>
      <dgm:spPr/>
    </dgm:pt>
    <dgm:pt modelId="{A1F2B93D-B00B-48E5-A589-7F8295D1F1A4}" type="pres">
      <dgm:prSet presAssocID="{DAF4B468-6FEB-46DB-9B1B-E310D480EEFC}" presName="textRect" presStyleLbl="revTx" presStyleIdx="2" presStyleCnt="4">
        <dgm:presLayoutVars>
          <dgm:chMax val="1"/>
          <dgm:chPref val="1"/>
        </dgm:presLayoutVars>
      </dgm:prSet>
      <dgm:spPr/>
    </dgm:pt>
    <dgm:pt modelId="{C1C9BC64-869E-41E8-B145-07D2A2A5CA76}" type="pres">
      <dgm:prSet presAssocID="{864B637D-FB25-459A-9246-6A729B50C66C}" presName="sibTrans" presStyleCnt="0"/>
      <dgm:spPr/>
    </dgm:pt>
    <dgm:pt modelId="{DB228A22-01B4-4479-9A3E-6497258C089B}" type="pres">
      <dgm:prSet presAssocID="{24A21CC2-15FD-409F-A76A-E96F6A73830F}" presName="compNode" presStyleCnt="0"/>
      <dgm:spPr/>
    </dgm:pt>
    <dgm:pt modelId="{F81CA31F-5EE1-4ED9-ACCF-017604EB61B4}" type="pres">
      <dgm:prSet presAssocID="{24A21CC2-15FD-409F-A76A-E96F6A73830F}" presName="iconBgRect" presStyleLbl="bgShp" presStyleIdx="3" presStyleCnt="4"/>
      <dgm:spPr>
        <a:prstGeom prst="round2DiagRect">
          <a:avLst>
            <a:gd name="adj1" fmla="val 29727"/>
            <a:gd name="adj2" fmla="val 0"/>
          </a:avLst>
        </a:prstGeom>
      </dgm:spPr>
    </dgm:pt>
    <dgm:pt modelId="{D044B898-ACFB-4C8D-ABC4-6D3AC23E344B}" type="pres">
      <dgm:prSet presAssocID="{24A21CC2-15FD-409F-A76A-E96F6A73830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9705E955-0C99-4099-8D46-268D877FA948}" type="pres">
      <dgm:prSet presAssocID="{24A21CC2-15FD-409F-A76A-E96F6A73830F}" presName="spaceRect" presStyleCnt="0"/>
      <dgm:spPr/>
    </dgm:pt>
    <dgm:pt modelId="{6A8F41A1-CE44-4377-BD88-E514D3F99DE0}" type="pres">
      <dgm:prSet presAssocID="{24A21CC2-15FD-409F-A76A-E96F6A73830F}" presName="textRect" presStyleLbl="revTx" presStyleIdx="3" presStyleCnt="4">
        <dgm:presLayoutVars>
          <dgm:chMax val="1"/>
          <dgm:chPref val="1"/>
        </dgm:presLayoutVars>
      </dgm:prSet>
      <dgm:spPr/>
    </dgm:pt>
  </dgm:ptLst>
  <dgm:cxnLst>
    <dgm:cxn modelId="{437F691E-220E-4866-BE55-6E8B7A65861B}" type="presOf" srcId="{CDDE54EB-BF8D-4AFC-97B5-0904B066BD26}" destId="{05A34C5E-B618-44D9-8619-FD796BCADF88}" srcOrd="0" destOrd="0" presId="urn:microsoft.com/office/officeart/2018/5/layout/IconLeafLabelList"/>
    <dgm:cxn modelId="{10EE5B30-820B-49F8-835F-DCE4E132C942}" type="presOf" srcId="{39131430-680A-445C-8236-596CB73A17C9}" destId="{0EECA465-AE76-4725-8C77-6EC6B18C9581}" srcOrd="0" destOrd="0" presId="urn:microsoft.com/office/officeart/2018/5/layout/IconLeafLabelList"/>
    <dgm:cxn modelId="{5E76E957-E337-4835-BB32-A23A316F32E1}" srcId="{39131430-680A-445C-8236-596CB73A17C9}" destId="{FBBB3CC5-270F-4C3D-8FA3-CAC142C2095B}" srcOrd="0" destOrd="0" parTransId="{04275699-FCD6-460B-B995-13D371FD1DB1}" sibTransId="{9D2FFC44-7AB6-4416-9AA3-2E8FCD08FC94}"/>
    <dgm:cxn modelId="{0279D268-046F-4D66-A1EB-9F5773DA2475}" type="presOf" srcId="{24A21CC2-15FD-409F-A76A-E96F6A73830F}" destId="{6A8F41A1-CE44-4377-BD88-E514D3F99DE0}" srcOrd="0" destOrd="0" presId="urn:microsoft.com/office/officeart/2018/5/layout/IconLeafLabelList"/>
    <dgm:cxn modelId="{9D2FAA8D-B718-4348-A332-880FC0E4E124}" srcId="{39131430-680A-445C-8236-596CB73A17C9}" destId="{DAF4B468-6FEB-46DB-9B1B-E310D480EEFC}" srcOrd="2" destOrd="0" parTransId="{9CD643FB-FB5C-4A34-A310-1FF19B8B3543}" sibTransId="{864B637D-FB25-459A-9246-6A729B50C66C}"/>
    <dgm:cxn modelId="{7057E6A8-85EE-481E-92B4-857998A8E148}" srcId="{39131430-680A-445C-8236-596CB73A17C9}" destId="{24A21CC2-15FD-409F-A76A-E96F6A73830F}" srcOrd="3" destOrd="0" parTransId="{77B82B5F-4B7B-42A7-A790-A0202634B9A1}" sibTransId="{F1F4FDD0-2138-4503-BD25-98AD99290805}"/>
    <dgm:cxn modelId="{508700B4-02F4-4D62-966C-D3F0AB60E98A}" type="presOf" srcId="{DAF4B468-6FEB-46DB-9B1B-E310D480EEFC}" destId="{A1F2B93D-B00B-48E5-A589-7F8295D1F1A4}" srcOrd="0" destOrd="0" presId="urn:microsoft.com/office/officeart/2018/5/layout/IconLeafLabelList"/>
    <dgm:cxn modelId="{65FBD5CB-A4D2-4C97-8F33-13BA51C75E9E}" type="presOf" srcId="{FBBB3CC5-270F-4C3D-8FA3-CAC142C2095B}" destId="{A9D2DB78-8A14-4298-AF0E-EF96905F68AE}" srcOrd="0" destOrd="0" presId="urn:microsoft.com/office/officeart/2018/5/layout/IconLeafLabelList"/>
    <dgm:cxn modelId="{1C7AF7D7-220A-47E4-B55D-3774CFA65A38}" srcId="{39131430-680A-445C-8236-596CB73A17C9}" destId="{CDDE54EB-BF8D-4AFC-97B5-0904B066BD26}" srcOrd="1" destOrd="0" parTransId="{B8069975-93F8-4578-87E3-47A615B1ECC4}" sibTransId="{A4D86532-17AE-4212-901F-41EEE31F48C9}"/>
    <dgm:cxn modelId="{67B59CFF-7876-4846-822A-4EAD3392D8D1}" type="presParOf" srcId="{0EECA465-AE76-4725-8C77-6EC6B18C9581}" destId="{0F68F25D-512C-4169-B390-5167B8D26B0C}" srcOrd="0" destOrd="0" presId="urn:microsoft.com/office/officeart/2018/5/layout/IconLeafLabelList"/>
    <dgm:cxn modelId="{ABFFF690-DD85-4192-BC35-A4A7496B0F76}" type="presParOf" srcId="{0F68F25D-512C-4169-B390-5167B8D26B0C}" destId="{5DCBD2DD-F364-47C1-A62F-01E9FDEFD49C}" srcOrd="0" destOrd="0" presId="urn:microsoft.com/office/officeart/2018/5/layout/IconLeafLabelList"/>
    <dgm:cxn modelId="{45A1C203-8E5D-4E94-8B22-46EC5DD742FE}" type="presParOf" srcId="{0F68F25D-512C-4169-B390-5167B8D26B0C}" destId="{D81895CB-11BF-4122-BBD8-337446844C99}" srcOrd="1" destOrd="0" presId="urn:microsoft.com/office/officeart/2018/5/layout/IconLeafLabelList"/>
    <dgm:cxn modelId="{13F5D0E9-C241-4D85-903C-FE1B9E36E2AD}" type="presParOf" srcId="{0F68F25D-512C-4169-B390-5167B8D26B0C}" destId="{0F3A59C9-C114-486D-9481-1B48A1FC9558}" srcOrd="2" destOrd="0" presId="urn:microsoft.com/office/officeart/2018/5/layout/IconLeafLabelList"/>
    <dgm:cxn modelId="{702C2496-AF62-4349-B01D-C58A4FEFE2AC}" type="presParOf" srcId="{0F68F25D-512C-4169-B390-5167B8D26B0C}" destId="{A9D2DB78-8A14-4298-AF0E-EF96905F68AE}" srcOrd="3" destOrd="0" presId="urn:microsoft.com/office/officeart/2018/5/layout/IconLeafLabelList"/>
    <dgm:cxn modelId="{4B1A4ACB-D22F-420D-8C0B-C25D9FED8176}" type="presParOf" srcId="{0EECA465-AE76-4725-8C77-6EC6B18C9581}" destId="{A9895571-230B-483E-9E9C-62A680ABFA49}" srcOrd="1" destOrd="0" presId="urn:microsoft.com/office/officeart/2018/5/layout/IconLeafLabelList"/>
    <dgm:cxn modelId="{701EAFD1-4C9A-45E6-A9D2-6DA84EA4046E}" type="presParOf" srcId="{0EECA465-AE76-4725-8C77-6EC6B18C9581}" destId="{529040F7-91E2-40CB-956E-6DE0A572313A}" srcOrd="2" destOrd="0" presId="urn:microsoft.com/office/officeart/2018/5/layout/IconLeafLabelList"/>
    <dgm:cxn modelId="{CEAC1EAC-C4F3-4636-9EDE-21BB84612193}" type="presParOf" srcId="{529040F7-91E2-40CB-956E-6DE0A572313A}" destId="{ABF2F535-8764-4EA3-B399-D2E056B5BF9D}" srcOrd="0" destOrd="0" presId="urn:microsoft.com/office/officeart/2018/5/layout/IconLeafLabelList"/>
    <dgm:cxn modelId="{0FB5C28A-D3F6-4DDF-8E89-8123EE9835E9}" type="presParOf" srcId="{529040F7-91E2-40CB-956E-6DE0A572313A}" destId="{E637480E-13E7-4697-B9AC-C622011EE2F4}" srcOrd="1" destOrd="0" presId="urn:microsoft.com/office/officeart/2018/5/layout/IconLeafLabelList"/>
    <dgm:cxn modelId="{529EEA6A-1D57-4B40-BAEF-DC0889E7DD2E}" type="presParOf" srcId="{529040F7-91E2-40CB-956E-6DE0A572313A}" destId="{031F28BE-A1B0-4406-9556-F96B5995023E}" srcOrd="2" destOrd="0" presId="urn:microsoft.com/office/officeart/2018/5/layout/IconLeafLabelList"/>
    <dgm:cxn modelId="{D522686A-1B20-4A19-96F4-E050EBA7CB93}" type="presParOf" srcId="{529040F7-91E2-40CB-956E-6DE0A572313A}" destId="{05A34C5E-B618-44D9-8619-FD796BCADF88}" srcOrd="3" destOrd="0" presId="urn:microsoft.com/office/officeart/2018/5/layout/IconLeafLabelList"/>
    <dgm:cxn modelId="{56E0A8AF-2820-4A94-ADC0-D34C22F37E78}" type="presParOf" srcId="{0EECA465-AE76-4725-8C77-6EC6B18C9581}" destId="{9F5E588E-C7F5-4484-A593-C6CB821F10A7}" srcOrd="3" destOrd="0" presId="urn:microsoft.com/office/officeart/2018/5/layout/IconLeafLabelList"/>
    <dgm:cxn modelId="{876363FA-5215-42AF-850D-93FD81EBEEC9}" type="presParOf" srcId="{0EECA465-AE76-4725-8C77-6EC6B18C9581}" destId="{6DD4690F-F9D2-40C6-91A8-054BF142C7CA}" srcOrd="4" destOrd="0" presId="urn:microsoft.com/office/officeart/2018/5/layout/IconLeafLabelList"/>
    <dgm:cxn modelId="{0BC93059-3E83-4DE8-8B33-0A2DD947816C}" type="presParOf" srcId="{6DD4690F-F9D2-40C6-91A8-054BF142C7CA}" destId="{C1E029DF-46EE-46E5-8F49-F70093E8ECF8}" srcOrd="0" destOrd="0" presId="urn:microsoft.com/office/officeart/2018/5/layout/IconLeafLabelList"/>
    <dgm:cxn modelId="{CF181149-A949-4EC2-95E4-5A2319F248A2}" type="presParOf" srcId="{6DD4690F-F9D2-40C6-91A8-054BF142C7CA}" destId="{1D9011A7-3C78-4F43-A2D0-72EE1CD8D493}" srcOrd="1" destOrd="0" presId="urn:microsoft.com/office/officeart/2018/5/layout/IconLeafLabelList"/>
    <dgm:cxn modelId="{3A8572BB-8899-4900-BB2A-1019EE59B728}" type="presParOf" srcId="{6DD4690F-F9D2-40C6-91A8-054BF142C7CA}" destId="{3F88258A-4FE1-4805-A8B9-FAA36488916C}" srcOrd="2" destOrd="0" presId="urn:microsoft.com/office/officeart/2018/5/layout/IconLeafLabelList"/>
    <dgm:cxn modelId="{5051C7EE-5D5B-443C-8D42-C3022E9A4268}" type="presParOf" srcId="{6DD4690F-F9D2-40C6-91A8-054BF142C7CA}" destId="{A1F2B93D-B00B-48E5-A589-7F8295D1F1A4}" srcOrd="3" destOrd="0" presId="urn:microsoft.com/office/officeart/2018/5/layout/IconLeafLabelList"/>
    <dgm:cxn modelId="{7D53AEED-7207-4B84-94E4-0467F76B8F36}" type="presParOf" srcId="{0EECA465-AE76-4725-8C77-6EC6B18C9581}" destId="{C1C9BC64-869E-41E8-B145-07D2A2A5CA76}" srcOrd="5" destOrd="0" presId="urn:microsoft.com/office/officeart/2018/5/layout/IconLeafLabelList"/>
    <dgm:cxn modelId="{F8EFBDF7-895A-49F4-AC07-512A10843CFB}" type="presParOf" srcId="{0EECA465-AE76-4725-8C77-6EC6B18C9581}" destId="{DB228A22-01B4-4479-9A3E-6497258C089B}" srcOrd="6" destOrd="0" presId="urn:microsoft.com/office/officeart/2018/5/layout/IconLeafLabelList"/>
    <dgm:cxn modelId="{C5B2C2B1-981C-4A00-BAC9-E875E6C11B55}" type="presParOf" srcId="{DB228A22-01B4-4479-9A3E-6497258C089B}" destId="{F81CA31F-5EE1-4ED9-ACCF-017604EB61B4}" srcOrd="0" destOrd="0" presId="urn:microsoft.com/office/officeart/2018/5/layout/IconLeafLabelList"/>
    <dgm:cxn modelId="{03F4202E-D3AC-4F79-B45E-DA7FBB62A3CE}" type="presParOf" srcId="{DB228A22-01B4-4479-9A3E-6497258C089B}" destId="{D044B898-ACFB-4C8D-ABC4-6D3AC23E344B}" srcOrd="1" destOrd="0" presId="urn:microsoft.com/office/officeart/2018/5/layout/IconLeafLabelList"/>
    <dgm:cxn modelId="{686795E7-D06A-470F-90E7-C55C7C863318}" type="presParOf" srcId="{DB228A22-01B4-4479-9A3E-6497258C089B}" destId="{9705E955-0C99-4099-8D46-268D877FA948}" srcOrd="2" destOrd="0" presId="urn:microsoft.com/office/officeart/2018/5/layout/IconLeafLabelList"/>
    <dgm:cxn modelId="{5E6B40EE-12D2-46DE-9EC7-5BECA5716DD7}" type="presParOf" srcId="{DB228A22-01B4-4479-9A3E-6497258C089B}" destId="{6A8F41A1-CE44-4377-BD88-E514D3F99DE0}"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93132-6868-D543-A5EA-126B5BACB4E9}">
      <dsp:nvSpPr>
        <dsp:cNvPr id="0" name=""/>
        <dsp:cNvSpPr/>
      </dsp:nvSpPr>
      <dsp:spPr>
        <a:xfrm>
          <a:off x="0" y="707565"/>
          <a:ext cx="5076826" cy="84825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Students</a:t>
          </a:r>
        </a:p>
      </dsp:txBody>
      <dsp:txXfrm>
        <a:off x="41408" y="748973"/>
        <a:ext cx="4994010" cy="765434"/>
      </dsp:txXfrm>
    </dsp:sp>
    <dsp:sp modelId="{6A842BE6-F839-E844-B264-C24F5435CBEB}">
      <dsp:nvSpPr>
        <dsp:cNvPr id="0" name=""/>
        <dsp:cNvSpPr/>
      </dsp:nvSpPr>
      <dsp:spPr>
        <a:xfrm>
          <a:off x="0" y="1627815"/>
          <a:ext cx="5076826" cy="848250"/>
        </a:xfrm>
        <a:prstGeom prst="roundRect">
          <a:avLst/>
        </a:prstGeom>
        <a:solidFill>
          <a:schemeClr val="accent4">
            <a:hueOff val="509390"/>
            <a:satOff val="-968"/>
            <a:lumOff val="111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Faculty</a:t>
          </a:r>
        </a:p>
      </dsp:txBody>
      <dsp:txXfrm>
        <a:off x="41408" y="1669223"/>
        <a:ext cx="4994010" cy="765434"/>
      </dsp:txXfrm>
    </dsp:sp>
    <dsp:sp modelId="{9435DF55-3808-9645-ACF9-0E8756A93E4C}">
      <dsp:nvSpPr>
        <dsp:cNvPr id="0" name=""/>
        <dsp:cNvSpPr/>
      </dsp:nvSpPr>
      <dsp:spPr>
        <a:xfrm>
          <a:off x="0" y="2548065"/>
          <a:ext cx="5076826" cy="848250"/>
        </a:xfrm>
        <a:prstGeom prst="roundRect">
          <a:avLst/>
        </a:prstGeom>
        <a:solidFill>
          <a:schemeClr val="accent4">
            <a:hueOff val="1018779"/>
            <a:satOff val="-1936"/>
            <a:lumOff val="222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Clinics</a:t>
          </a:r>
        </a:p>
      </dsp:txBody>
      <dsp:txXfrm>
        <a:off x="41408" y="2589473"/>
        <a:ext cx="4994010" cy="765434"/>
      </dsp:txXfrm>
    </dsp:sp>
    <dsp:sp modelId="{49D1B81C-BDA7-1140-A749-AD68DB1F2679}">
      <dsp:nvSpPr>
        <dsp:cNvPr id="0" name=""/>
        <dsp:cNvSpPr/>
      </dsp:nvSpPr>
      <dsp:spPr>
        <a:xfrm>
          <a:off x="0" y="3468315"/>
          <a:ext cx="5076826" cy="848250"/>
        </a:xfrm>
        <a:prstGeom prst="roundRect">
          <a:avLst/>
        </a:prstGeom>
        <a:solidFill>
          <a:schemeClr val="accent4">
            <a:hueOff val="1528169"/>
            <a:satOff val="-2904"/>
            <a:lumOff val="333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Other Law School Constituents</a:t>
          </a:r>
        </a:p>
      </dsp:txBody>
      <dsp:txXfrm>
        <a:off x="41408" y="3509723"/>
        <a:ext cx="4994010" cy="765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69B75-34B9-4547-A0B6-4A9F5E9774C0}">
      <dsp:nvSpPr>
        <dsp:cNvPr id="0" name=""/>
        <dsp:cNvSpPr/>
      </dsp:nvSpPr>
      <dsp:spPr>
        <a:xfrm>
          <a:off x="1194408" y="18268"/>
          <a:ext cx="2024437" cy="2024437"/>
        </a:xfrm>
        <a:prstGeom prst="round2DiagRect">
          <a:avLst>
            <a:gd name="adj1" fmla="val 29727"/>
            <a:gd name="adj2" fmla="val 0"/>
          </a:avLst>
        </a:prstGeom>
        <a:solidFill>
          <a:schemeClr val="accent1"/>
        </a:solidFill>
        <a:ln>
          <a:noFill/>
        </a:ln>
        <a:effectLst/>
      </dsp:spPr>
      <dsp:style>
        <a:lnRef idx="0">
          <a:scrgbClr r="0" g="0" b="0"/>
        </a:lnRef>
        <a:fillRef idx="1">
          <a:scrgbClr r="0" g="0" b="0"/>
        </a:fillRef>
        <a:effectRef idx="0">
          <a:scrgbClr r="0" g="0" b="0"/>
        </a:effectRef>
        <a:fontRef idx="minor"/>
      </dsp:style>
    </dsp:sp>
    <dsp:sp modelId="{528D6290-4436-4097-84E4-C27EDCC6419D}">
      <dsp:nvSpPr>
        <dsp:cNvPr id="0" name=""/>
        <dsp:cNvSpPr/>
      </dsp:nvSpPr>
      <dsp:spPr>
        <a:xfrm>
          <a:off x="1625845" y="449706"/>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22AE03-F0DC-40E2-AF77-23D0A5A470E2}">
      <dsp:nvSpPr>
        <dsp:cNvPr id="0" name=""/>
        <dsp:cNvSpPr/>
      </dsp:nvSpPr>
      <dsp:spPr>
        <a:xfrm>
          <a:off x="547251" y="2673268"/>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b="0" kern="1200" baseline="0"/>
            <a:t>Research and Writing Courses</a:t>
          </a:r>
          <a:endParaRPr lang="en-US" sz="1500" kern="1200"/>
        </a:p>
      </dsp:txBody>
      <dsp:txXfrm>
        <a:off x="547251" y="2673268"/>
        <a:ext cx="3318750" cy="720000"/>
      </dsp:txXfrm>
    </dsp:sp>
    <dsp:sp modelId="{4341DA4A-5ACD-4E03-8BB7-F9BD391B26F0}">
      <dsp:nvSpPr>
        <dsp:cNvPr id="0" name=""/>
        <dsp:cNvSpPr/>
      </dsp:nvSpPr>
      <dsp:spPr>
        <a:xfrm>
          <a:off x="5093939" y="18268"/>
          <a:ext cx="2024437" cy="2024437"/>
        </a:xfrm>
        <a:prstGeom prst="round2DiagRect">
          <a:avLst>
            <a:gd name="adj1" fmla="val 29727"/>
            <a:gd name="adj2" fmla="val 0"/>
          </a:avLst>
        </a:prstGeom>
        <a:solidFill>
          <a:schemeClr val="accent4"/>
        </a:solidFill>
        <a:ln>
          <a:noFill/>
        </a:ln>
        <a:effectLst/>
      </dsp:spPr>
      <dsp:style>
        <a:lnRef idx="0">
          <a:scrgbClr r="0" g="0" b="0"/>
        </a:lnRef>
        <a:fillRef idx="1">
          <a:scrgbClr r="0" g="0" b="0"/>
        </a:fillRef>
        <a:effectRef idx="0">
          <a:scrgbClr r="0" g="0" b="0"/>
        </a:effectRef>
        <a:fontRef idx="minor"/>
      </dsp:style>
    </dsp:sp>
    <dsp:sp modelId="{82404A71-465C-45DC-99F6-FA261A47677E}">
      <dsp:nvSpPr>
        <dsp:cNvPr id="0" name=""/>
        <dsp:cNvSpPr/>
      </dsp:nvSpPr>
      <dsp:spPr>
        <a:xfrm>
          <a:off x="5525376" y="449706"/>
          <a:ext cx="1161562" cy="116156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6517DE-D374-42E9-82DD-8261364D2AEA}">
      <dsp:nvSpPr>
        <dsp:cNvPr id="0" name=""/>
        <dsp:cNvSpPr/>
      </dsp:nvSpPr>
      <dsp:spPr>
        <a:xfrm>
          <a:off x="4446783" y="2673268"/>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b="0" kern="1200" baseline="0"/>
            <a:t>Non-Paper Based Courses</a:t>
          </a:r>
          <a:endParaRPr lang="en-US" sz="1500" kern="1200"/>
        </a:p>
      </dsp:txBody>
      <dsp:txXfrm>
        <a:off x="4446783" y="2673268"/>
        <a:ext cx="3318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1DE60-2F15-47A2-B30C-F9D47A36C240}">
      <dsp:nvSpPr>
        <dsp:cNvPr id="0" name=""/>
        <dsp:cNvSpPr/>
      </dsp:nvSpPr>
      <dsp:spPr>
        <a:xfrm>
          <a:off x="1523096" y="2310"/>
          <a:ext cx="1955812" cy="1955812"/>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50BD345F-DA65-45DB-92EE-6D6DA3C4787A}">
      <dsp:nvSpPr>
        <dsp:cNvPr id="0" name=""/>
        <dsp:cNvSpPr/>
      </dsp:nvSpPr>
      <dsp:spPr>
        <a:xfrm>
          <a:off x="1939909" y="419122"/>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8B7797-1D15-458E-ABF0-56FFA4BCD08C}">
      <dsp:nvSpPr>
        <dsp:cNvPr id="0" name=""/>
        <dsp:cNvSpPr/>
      </dsp:nvSpPr>
      <dsp:spPr>
        <a:xfrm>
          <a:off x="897878" y="256731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0" kern="1200" baseline="0" dirty="0"/>
            <a:t>AI Detection</a:t>
          </a:r>
          <a:endParaRPr lang="en-US" sz="2000" kern="1200" dirty="0"/>
        </a:p>
      </dsp:txBody>
      <dsp:txXfrm>
        <a:off x="897878" y="2567310"/>
        <a:ext cx="3206250" cy="720000"/>
      </dsp:txXfrm>
    </dsp:sp>
    <dsp:sp modelId="{584A534E-58FF-43D1-94C1-A03F0E7B54C2}">
      <dsp:nvSpPr>
        <dsp:cNvPr id="0" name=""/>
        <dsp:cNvSpPr/>
      </dsp:nvSpPr>
      <dsp:spPr>
        <a:xfrm>
          <a:off x="5290440" y="2310"/>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9DD263-30FD-461E-A469-8AF683C5D86D}">
      <dsp:nvSpPr>
        <dsp:cNvPr id="0" name=""/>
        <dsp:cNvSpPr/>
      </dsp:nvSpPr>
      <dsp:spPr>
        <a:xfrm>
          <a:off x="5707253" y="419122"/>
          <a:ext cx="1122187" cy="112218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0A4946-C243-4DE6-9D5B-54761BAECDBF}">
      <dsp:nvSpPr>
        <dsp:cNvPr id="0" name=""/>
        <dsp:cNvSpPr/>
      </dsp:nvSpPr>
      <dsp:spPr>
        <a:xfrm>
          <a:off x="4665221" y="256731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0" kern="1200" baseline="0"/>
            <a:t>Honor Code / Policies</a:t>
          </a:r>
          <a:endParaRPr lang="en-US" sz="2000" kern="1200"/>
        </a:p>
      </dsp:txBody>
      <dsp:txXfrm>
        <a:off x="4665221" y="2567310"/>
        <a:ext cx="3206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BD2DD-F364-47C1-A62F-01E9FDEFD49C}">
      <dsp:nvSpPr>
        <dsp:cNvPr id="0" name=""/>
        <dsp:cNvSpPr/>
      </dsp:nvSpPr>
      <dsp:spPr>
        <a:xfrm>
          <a:off x="475371" y="408446"/>
          <a:ext cx="1242345" cy="124234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1895CB-11BF-4122-BBD8-337446844C99}">
      <dsp:nvSpPr>
        <dsp:cNvPr id="0" name=""/>
        <dsp:cNvSpPr/>
      </dsp:nvSpPr>
      <dsp:spPr>
        <a:xfrm>
          <a:off x="740133" y="673208"/>
          <a:ext cx="712821" cy="7128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D2DB78-8A14-4298-AF0E-EF96905F68AE}">
      <dsp:nvSpPr>
        <dsp:cNvPr id="0" name=""/>
        <dsp:cNvSpPr/>
      </dsp:nvSpPr>
      <dsp:spPr>
        <a:xfrm>
          <a:off x="78228" y="2037752"/>
          <a:ext cx="2036631" cy="14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kern="1200" baseline="0" dirty="0"/>
            <a:t>Employers</a:t>
          </a:r>
          <a:endParaRPr lang="en-US" sz="1600" kern="1200" dirty="0"/>
        </a:p>
      </dsp:txBody>
      <dsp:txXfrm>
        <a:off x="78228" y="2037752"/>
        <a:ext cx="2036631" cy="1440000"/>
      </dsp:txXfrm>
    </dsp:sp>
    <dsp:sp modelId="{ABF2F535-8764-4EA3-B399-D2E056B5BF9D}">
      <dsp:nvSpPr>
        <dsp:cNvPr id="0" name=""/>
        <dsp:cNvSpPr/>
      </dsp:nvSpPr>
      <dsp:spPr>
        <a:xfrm>
          <a:off x="2868413" y="408446"/>
          <a:ext cx="1242345" cy="124234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37480E-13E7-4697-B9AC-C622011EE2F4}">
      <dsp:nvSpPr>
        <dsp:cNvPr id="0" name=""/>
        <dsp:cNvSpPr/>
      </dsp:nvSpPr>
      <dsp:spPr>
        <a:xfrm>
          <a:off x="3133175" y="673208"/>
          <a:ext cx="712821" cy="7128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A34C5E-B618-44D9-8619-FD796BCADF88}">
      <dsp:nvSpPr>
        <dsp:cNvPr id="0" name=""/>
        <dsp:cNvSpPr/>
      </dsp:nvSpPr>
      <dsp:spPr>
        <a:xfrm>
          <a:off x="2471270" y="2037752"/>
          <a:ext cx="2036631" cy="14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kern="1200" baseline="0" dirty="0"/>
            <a:t>Courts</a:t>
          </a:r>
          <a:endParaRPr lang="en-US" sz="1600" kern="1200" dirty="0"/>
        </a:p>
      </dsp:txBody>
      <dsp:txXfrm>
        <a:off x="2471270" y="2037752"/>
        <a:ext cx="2036631" cy="1440000"/>
      </dsp:txXfrm>
    </dsp:sp>
    <dsp:sp modelId="{C1E029DF-46EE-46E5-8F49-F70093E8ECF8}">
      <dsp:nvSpPr>
        <dsp:cNvPr id="0" name=""/>
        <dsp:cNvSpPr/>
      </dsp:nvSpPr>
      <dsp:spPr>
        <a:xfrm>
          <a:off x="5261455" y="408446"/>
          <a:ext cx="1242345" cy="124234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9011A7-3C78-4F43-A2D0-72EE1CD8D493}">
      <dsp:nvSpPr>
        <dsp:cNvPr id="0" name=""/>
        <dsp:cNvSpPr/>
      </dsp:nvSpPr>
      <dsp:spPr>
        <a:xfrm>
          <a:off x="5526218" y="673208"/>
          <a:ext cx="712821" cy="7128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F2B93D-B00B-48E5-A589-7F8295D1F1A4}">
      <dsp:nvSpPr>
        <dsp:cNvPr id="0" name=""/>
        <dsp:cNvSpPr/>
      </dsp:nvSpPr>
      <dsp:spPr>
        <a:xfrm>
          <a:off x="4864312" y="2037752"/>
          <a:ext cx="2036631" cy="14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kern="1200" baseline="0" dirty="0"/>
            <a:t>Publishers</a:t>
          </a:r>
          <a:endParaRPr lang="en-US" sz="1600" kern="1200" dirty="0"/>
        </a:p>
      </dsp:txBody>
      <dsp:txXfrm>
        <a:off x="4864312" y="2037752"/>
        <a:ext cx="2036631" cy="1440000"/>
      </dsp:txXfrm>
    </dsp:sp>
    <dsp:sp modelId="{F81CA31F-5EE1-4ED9-ACCF-017604EB61B4}">
      <dsp:nvSpPr>
        <dsp:cNvPr id="0" name=""/>
        <dsp:cNvSpPr/>
      </dsp:nvSpPr>
      <dsp:spPr>
        <a:xfrm>
          <a:off x="7654498" y="408446"/>
          <a:ext cx="1242345" cy="1242345"/>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44B898-ACFB-4C8D-ABC4-6D3AC23E344B}">
      <dsp:nvSpPr>
        <dsp:cNvPr id="0" name=""/>
        <dsp:cNvSpPr/>
      </dsp:nvSpPr>
      <dsp:spPr>
        <a:xfrm>
          <a:off x="7919260" y="673208"/>
          <a:ext cx="712821" cy="7128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8F41A1-CE44-4377-BD88-E514D3F99DE0}">
      <dsp:nvSpPr>
        <dsp:cNvPr id="0" name=""/>
        <dsp:cNvSpPr/>
      </dsp:nvSpPr>
      <dsp:spPr>
        <a:xfrm>
          <a:off x="7257355" y="2037752"/>
          <a:ext cx="2036631" cy="14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kern="1200" baseline="0" dirty="0"/>
            <a:t>Federal and State Statutes and Admin Orders</a:t>
          </a:r>
          <a:endParaRPr lang="en-US" sz="1600" kern="1200" dirty="0"/>
        </a:p>
      </dsp:txBody>
      <dsp:txXfrm>
        <a:off x="7257355" y="2037752"/>
        <a:ext cx="2036631" cy="144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0D22D-F3E5-4B2B-8968-D1C186F2A8E1}" type="datetimeFigureOut">
              <a:rPr lang="en-US" smtClean="0"/>
              <a:t>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35869-9390-468C-9E1E-8B2E146D266C}" type="slidenum">
              <a:rPr lang="en-US" smtClean="0"/>
              <a:t>‹#›</a:t>
            </a:fld>
            <a:endParaRPr lang="en-US"/>
          </a:p>
        </p:txBody>
      </p:sp>
    </p:spTree>
    <p:extLst>
      <p:ext uri="{BB962C8B-B14F-4D97-AF65-F5344CB8AC3E}">
        <p14:creationId xmlns:p14="http://schemas.microsoft.com/office/powerpoint/2010/main" val="2537324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introduce ourselves</a:t>
            </a:r>
          </a:p>
        </p:txBody>
      </p:sp>
      <p:sp>
        <p:nvSpPr>
          <p:cNvPr id="4" name="Slide Number Placeholder 3"/>
          <p:cNvSpPr>
            <a:spLocks noGrp="1"/>
          </p:cNvSpPr>
          <p:nvPr>
            <p:ph type="sldNum" sz="quarter" idx="5"/>
          </p:nvPr>
        </p:nvSpPr>
        <p:spPr/>
        <p:txBody>
          <a:bodyPr/>
          <a:lstStyle/>
          <a:p>
            <a:fld id="{E6F35869-9390-468C-9E1E-8B2E146D266C}" type="slidenum">
              <a:rPr lang="en-US" smtClean="0"/>
              <a:t>2</a:t>
            </a:fld>
            <a:endParaRPr lang="en-US"/>
          </a:p>
        </p:txBody>
      </p:sp>
    </p:spTree>
    <p:extLst>
      <p:ext uri="{BB962C8B-B14F-4D97-AF65-F5344CB8AC3E}">
        <p14:creationId xmlns:p14="http://schemas.microsoft.com/office/powerpoint/2010/main" val="3910071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Employers</a:t>
            </a:r>
            <a:r>
              <a:rPr lang="en-US" dirty="0"/>
              <a:t> – RP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Want students to have both fundamental legal analysis skills AND the skills to effectively leverage and use technology. We should continue to explore curricular developments around courses which help demonstrate or signal to employers that students have proficiency in this area.</a:t>
            </a:r>
          </a:p>
          <a:p>
            <a:pPr marL="171450" indent="-171450">
              <a:buFont typeface="Arial" panose="020B0604020202020204" pitchFamily="34" charset="0"/>
              <a:buChar char="•"/>
            </a:pPr>
            <a:r>
              <a:rPr lang="en-US" dirty="0"/>
              <a:t>What’s been interesting is that there have been employers who have used to AI detection software on cover letters and told applicants that they did not get callbacks because of positive hits. We have other employers for whom it is not a problem.  </a:t>
            </a:r>
          </a:p>
          <a:p>
            <a:r>
              <a:rPr lang="en-US" u="sng" dirty="0"/>
              <a:t>Courts-</a:t>
            </a:r>
            <a:r>
              <a:rPr lang="en-US" dirty="0"/>
              <a:t> JW</a:t>
            </a:r>
          </a:p>
          <a:p>
            <a:endParaRPr lang="en-US" u="sng" dirty="0"/>
          </a:p>
          <a:p>
            <a:r>
              <a:rPr lang="en-US" u="sng" dirty="0"/>
              <a:t>Publishers</a:t>
            </a:r>
            <a:r>
              <a:rPr lang="en-US" dirty="0"/>
              <a:t> – RP</a:t>
            </a:r>
          </a:p>
          <a:p>
            <a:pPr marL="171450" indent="-171450">
              <a:buFont typeface="Arial" panose="020B0604020202020204" pitchFamily="34" charset="0"/>
              <a:buChar char="•"/>
            </a:pPr>
            <a:r>
              <a:rPr lang="en-US" dirty="0"/>
              <a:t>How and in what manner do they want AI disclosures and/or use in their submissions.</a:t>
            </a:r>
          </a:p>
          <a:p>
            <a:endParaRPr lang="en-US" dirty="0"/>
          </a:p>
          <a:p>
            <a:r>
              <a:rPr lang="en-US" u="sng" dirty="0"/>
              <a:t>F/S</a:t>
            </a:r>
            <a:r>
              <a:rPr lang="en-US" dirty="0"/>
              <a:t> - JW</a:t>
            </a:r>
          </a:p>
        </p:txBody>
      </p:sp>
      <p:sp>
        <p:nvSpPr>
          <p:cNvPr id="4" name="Slide Number Placeholder 3"/>
          <p:cNvSpPr>
            <a:spLocks noGrp="1"/>
          </p:cNvSpPr>
          <p:nvPr>
            <p:ph type="sldNum" sz="quarter" idx="5"/>
          </p:nvPr>
        </p:nvSpPr>
        <p:spPr/>
        <p:txBody>
          <a:bodyPr/>
          <a:lstStyle/>
          <a:p>
            <a:fld id="{E6F35869-9390-468C-9E1E-8B2E146D266C}" type="slidenum">
              <a:rPr lang="en-US" smtClean="0"/>
              <a:t>11</a:t>
            </a:fld>
            <a:endParaRPr lang="en-US"/>
          </a:p>
        </p:txBody>
      </p:sp>
    </p:spTree>
    <p:extLst>
      <p:ext uri="{BB962C8B-B14F-4D97-AF65-F5344CB8AC3E}">
        <p14:creationId xmlns:p14="http://schemas.microsoft.com/office/powerpoint/2010/main" val="2568793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Model policy </a:t>
            </a:r>
            <a:r>
              <a:rPr lang="en-US" dirty="0"/>
              <a:t>– RP</a:t>
            </a:r>
          </a:p>
          <a:p>
            <a:pPr marL="171450" indent="-171450">
              <a:buFont typeface="Arial" panose="020B0604020202020204" pitchFamily="34" charset="0"/>
              <a:buChar char="•"/>
            </a:pPr>
            <a:r>
              <a:rPr lang="en-US" dirty="0"/>
              <a:t>Need the profession to coalesce around a set of </a:t>
            </a:r>
            <a:r>
              <a:rPr lang="en-US"/>
              <a:t>shared norms.</a:t>
            </a:r>
            <a:endParaRPr lang="en-US" dirty="0"/>
          </a:p>
          <a:p>
            <a:endParaRPr lang="en-US" dirty="0"/>
          </a:p>
          <a:p>
            <a:r>
              <a:rPr lang="en-US" u="sng" dirty="0"/>
              <a:t>Accessibility</a:t>
            </a:r>
            <a:r>
              <a:rPr lang="en-US" dirty="0"/>
              <a:t> – JW</a:t>
            </a:r>
          </a:p>
          <a:p>
            <a:endParaRPr lang="en-US" dirty="0"/>
          </a:p>
          <a:p>
            <a:r>
              <a:rPr lang="en-US" u="sng" dirty="0"/>
              <a:t>Further Conservations </a:t>
            </a:r>
            <a:r>
              <a:rPr lang="en-US" dirty="0"/>
              <a:t>- JW</a:t>
            </a:r>
          </a:p>
        </p:txBody>
      </p:sp>
      <p:sp>
        <p:nvSpPr>
          <p:cNvPr id="4" name="Slide Number Placeholder 3"/>
          <p:cNvSpPr>
            <a:spLocks noGrp="1"/>
          </p:cNvSpPr>
          <p:nvPr>
            <p:ph type="sldNum" sz="quarter" idx="5"/>
          </p:nvPr>
        </p:nvSpPr>
        <p:spPr/>
        <p:txBody>
          <a:bodyPr/>
          <a:lstStyle/>
          <a:p>
            <a:fld id="{E6F35869-9390-468C-9E1E-8B2E146D266C}" type="slidenum">
              <a:rPr lang="en-US" smtClean="0"/>
              <a:t>12</a:t>
            </a:fld>
            <a:endParaRPr lang="en-US"/>
          </a:p>
        </p:txBody>
      </p:sp>
    </p:spTree>
    <p:extLst>
      <p:ext uri="{BB962C8B-B14F-4D97-AF65-F5344CB8AC3E}">
        <p14:creationId xmlns:p14="http://schemas.microsoft.com/office/powerpoint/2010/main" val="3637876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for what we are going to discuss - JW</a:t>
            </a:r>
          </a:p>
        </p:txBody>
      </p:sp>
      <p:sp>
        <p:nvSpPr>
          <p:cNvPr id="4" name="Slide Number Placeholder 3"/>
          <p:cNvSpPr>
            <a:spLocks noGrp="1"/>
          </p:cNvSpPr>
          <p:nvPr>
            <p:ph type="sldNum" sz="quarter" idx="5"/>
          </p:nvPr>
        </p:nvSpPr>
        <p:spPr/>
        <p:txBody>
          <a:bodyPr/>
          <a:lstStyle/>
          <a:p>
            <a:fld id="{E6F35869-9390-468C-9E1E-8B2E146D266C}" type="slidenum">
              <a:rPr lang="en-US" smtClean="0"/>
              <a:t>3</a:t>
            </a:fld>
            <a:endParaRPr lang="en-US"/>
          </a:p>
        </p:txBody>
      </p:sp>
    </p:spTree>
    <p:extLst>
      <p:ext uri="{BB962C8B-B14F-4D97-AF65-F5344CB8AC3E}">
        <p14:creationId xmlns:p14="http://schemas.microsoft.com/office/powerpoint/2010/main" val="2460412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 – The reason the administrative role in using and limiting generative AI is so complex is because it touches every aspect of law school governance and structure</a:t>
            </a:r>
          </a:p>
        </p:txBody>
      </p:sp>
      <p:sp>
        <p:nvSpPr>
          <p:cNvPr id="4" name="Slide Number Placeholder 3"/>
          <p:cNvSpPr>
            <a:spLocks noGrp="1"/>
          </p:cNvSpPr>
          <p:nvPr>
            <p:ph type="sldNum" sz="quarter" idx="5"/>
          </p:nvPr>
        </p:nvSpPr>
        <p:spPr/>
        <p:txBody>
          <a:bodyPr/>
          <a:lstStyle/>
          <a:p>
            <a:fld id="{506C1A94-04D9-B74E-A6AC-2ADDFE9B8A8F}" type="slidenum">
              <a:rPr lang="en-US" smtClean="0"/>
              <a:t>4</a:t>
            </a:fld>
            <a:endParaRPr lang="en-US"/>
          </a:p>
        </p:txBody>
      </p:sp>
    </p:spTree>
    <p:extLst>
      <p:ext uri="{BB962C8B-B14F-4D97-AF65-F5344CB8AC3E}">
        <p14:creationId xmlns:p14="http://schemas.microsoft.com/office/powerpoint/2010/main" val="55623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Students</a:t>
            </a:r>
            <a:r>
              <a:rPr lang="en-US" dirty="0"/>
              <a:t> – JW</a:t>
            </a:r>
          </a:p>
          <a:p>
            <a:endParaRPr lang="en-US" dirty="0"/>
          </a:p>
          <a:p>
            <a:r>
              <a:rPr lang="en-US" dirty="0"/>
              <a:t>Different restrictions for Lexis/West vs Chat?</a:t>
            </a:r>
          </a:p>
          <a:p>
            <a:r>
              <a:rPr lang="en-US" dirty="0"/>
              <a:t>Needed changes from F23 stopgap policies</a:t>
            </a:r>
          </a:p>
          <a:p>
            <a:endParaRPr lang="en-US" dirty="0"/>
          </a:p>
          <a:p>
            <a:r>
              <a:rPr lang="en-US" dirty="0"/>
              <a:t>Ethical implications</a:t>
            </a:r>
          </a:p>
          <a:p>
            <a:r>
              <a:rPr lang="en-US" dirty="0"/>
              <a:t>Interfere with learning</a:t>
            </a:r>
          </a:p>
          <a:p>
            <a:endParaRPr lang="en-US" dirty="0"/>
          </a:p>
          <a:p>
            <a:r>
              <a:rPr lang="en-US" u="sng" dirty="0"/>
              <a:t>Faculty</a:t>
            </a:r>
            <a:r>
              <a:rPr lang="en-US" dirty="0"/>
              <a:t> – RP</a:t>
            </a:r>
          </a:p>
          <a:p>
            <a:pPr marL="171450" indent="-171450">
              <a:buFont typeface="Arial" panose="020B0604020202020204" pitchFamily="34" charset="0"/>
              <a:buChar char="•"/>
            </a:pPr>
            <a:r>
              <a:rPr lang="en-US" dirty="0"/>
              <a:t>Faculty have already started to raise questions about the use of AI in scholarly articles and how the expectations around productivity and our use exist with respect to junior faculty.  Even if you don’t’ have an official policy, it is a conversation worth having with faculty because what you don’t want to happen is for a candidate to come up for promotion or tenure and the senior faculty ask whether or not AI was used in the article and it becomes a problem where they are discounting their work in some way.  We’ve also discussed as institution what expectations for use in creating exam and/or quiz questions, Letters of Rec for jobs and clerkships, </a:t>
            </a:r>
            <a:r>
              <a:rPr lang="en-US" dirty="0" err="1"/>
              <a:t>etc</a:t>
            </a:r>
            <a:r>
              <a:rPr lang="en-US" dirty="0"/>
              <a:t>…. Those weren’t as much policies but at least starting the conversations around best practices.</a:t>
            </a:r>
          </a:p>
          <a:p>
            <a:endParaRPr lang="en-US" dirty="0"/>
          </a:p>
          <a:p>
            <a:r>
              <a:rPr lang="en-US" u="sng" dirty="0"/>
              <a:t>Clinics</a:t>
            </a:r>
            <a:r>
              <a:rPr lang="en-US" dirty="0"/>
              <a:t> - JW</a:t>
            </a:r>
          </a:p>
          <a:p>
            <a:endParaRPr lang="en-US" dirty="0"/>
          </a:p>
          <a:p>
            <a:r>
              <a:rPr lang="en-US" u="sng" dirty="0"/>
              <a:t>Other</a:t>
            </a:r>
            <a:r>
              <a:rPr lang="en-US" dirty="0"/>
              <a:t> – RP</a:t>
            </a:r>
          </a:p>
          <a:p>
            <a:pPr marL="171450" indent="-171450">
              <a:buFont typeface="Arial" panose="020B0604020202020204" pitchFamily="34" charset="0"/>
              <a:buChar char="•"/>
            </a:pPr>
            <a:r>
              <a:rPr lang="en-US" dirty="0"/>
              <a:t>Other LS groups such as journals, career services, communications team have also all asked about expectations around permissible uses and expectations.  It can make them more efficient at their work (e.g. generating a newsletter), donor thank you letters, but explaining that everything has to be checked and vetted or whatever procedures/expectations you determine should be explicitly communicated; moot court; </a:t>
            </a:r>
          </a:p>
        </p:txBody>
      </p:sp>
      <p:sp>
        <p:nvSpPr>
          <p:cNvPr id="4" name="Slide Number Placeholder 3"/>
          <p:cNvSpPr>
            <a:spLocks noGrp="1"/>
          </p:cNvSpPr>
          <p:nvPr>
            <p:ph type="sldNum" sz="quarter" idx="5"/>
          </p:nvPr>
        </p:nvSpPr>
        <p:spPr/>
        <p:txBody>
          <a:bodyPr/>
          <a:lstStyle/>
          <a:p>
            <a:fld id="{E6F35869-9390-468C-9E1E-8B2E146D266C}" type="slidenum">
              <a:rPr lang="en-US" smtClean="0"/>
              <a:t>5</a:t>
            </a:fld>
            <a:endParaRPr lang="en-US"/>
          </a:p>
        </p:txBody>
      </p:sp>
    </p:spTree>
    <p:extLst>
      <p:ext uri="{BB962C8B-B14F-4D97-AF65-F5344CB8AC3E}">
        <p14:creationId xmlns:p14="http://schemas.microsoft.com/office/powerpoint/2010/main" val="365278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Students</a:t>
            </a:r>
            <a:r>
              <a:rPr lang="en-US" dirty="0"/>
              <a:t> – JW</a:t>
            </a:r>
          </a:p>
          <a:p>
            <a:endParaRPr lang="en-US" dirty="0"/>
          </a:p>
          <a:p>
            <a:r>
              <a:rPr lang="en-US" u="sng" dirty="0"/>
              <a:t>Faculty</a:t>
            </a:r>
            <a:r>
              <a:rPr lang="en-US" dirty="0"/>
              <a:t> – RP</a:t>
            </a:r>
          </a:p>
          <a:p>
            <a:pPr marL="171450" indent="-171450">
              <a:buFont typeface="Arial" panose="020B0604020202020204" pitchFamily="34" charset="0"/>
              <a:buChar char="•"/>
            </a:pPr>
            <a:r>
              <a:rPr lang="en-US" dirty="0"/>
              <a:t>Has to be required.  You cannot monitor, incorporate or assess work product that has used generative AI if you don’t understand how it works, what it can and cannot do, and what type of outputs it generates.  As such, I am going to require all FT faculty to have a basic training on use.  We already had an optional one done in conjunction with our research Dean and our librarian in the fall for </a:t>
            </a:r>
            <a:r>
              <a:rPr lang="en-US" dirty="0" err="1"/>
              <a:t>ChatGPT</a:t>
            </a:r>
            <a:r>
              <a:rPr lang="en-US" dirty="0"/>
              <a:t>, but this will be required.  Understanding the research (Dan Schwarz and UM) about how it affects student performance is also important.   How you use and what you allow.</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Outputs</a:t>
            </a:r>
          </a:p>
          <a:p>
            <a:endParaRPr lang="en-US" u="sng" dirty="0"/>
          </a:p>
          <a:p>
            <a:r>
              <a:rPr lang="en-US" u="sng" dirty="0"/>
              <a:t>Other</a:t>
            </a:r>
            <a:r>
              <a:rPr lang="en-US" dirty="0"/>
              <a:t> – Clinics and other people at law school - JW</a:t>
            </a:r>
          </a:p>
        </p:txBody>
      </p:sp>
      <p:sp>
        <p:nvSpPr>
          <p:cNvPr id="4" name="Slide Number Placeholder 3"/>
          <p:cNvSpPr>
            <a:spLocks noGrp="1"/>
          </p:cNvSpPr>
          <p:nvPr>
            <p:ph type="sldNum" sz="quarter" idx="5"/>
          </p:nvPr>
        </p:nvSpPr>
        <p:spPr/>
        <p:txBody>
          <a:bodyPr/>
          <a:lstStyle/>
          <a:p>
            <a:fld id="{E6F35869-9390-468C-9E1E-8B2E146D266C}" type="slidenum">
              <a:rPr lang="en-US" smtClean="0"/>
              <a:t>6</a:t>
            </a:fld>
            <a:endParaRPr lang="en-US"/>
          </a:p>
        </p:txBody>
      </p:sp>
    </p:spTree>
    <p:extLst>
      <p:ext uri="{BB962C8B-B14F-4D97-AF65-F5344CB8AC3E}">
        <p14:creationId xmlns:p14="http://schemas.microsoft.com/office/powerpoint/2010/main" val="2249726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Research &amp; Writing </a:t>
            </a:r>
            <a:r>
              <a:rPr lang="en-US" dirty="0"/>
              <a:t>– JW</a:t>
            </a:r>
          </a:p>
          <a:p>
            <a:endParaRPr lang="en-US" dirty="0"/>
          </a:p>
          <a:p>
            <a:r>
              <a:rPr lang="en-US" u="sng" dirty="0"/>
              <a:t>Non-Paper Courses </a:t>
            </a:r>
            <a:r>
              <a:rPr lang="en-US" dirty="0"/>
              <a:t>– RP (Firms and 1L grades)</a:t>
            </a:r>
          </a:p>
          <a:p>
            <a:r>
              <a:rPr lang="en-US" dirty="0"/>
              <a:t>Even with respect to PCs, alternative assessment formats like more emphasis on in class presentations or contributions, in addition to the final paper may be appropriate.</a:t>
            </a:r>
          </a:p>
          <a:p>
            <a:endParaRPr lang="en-US" dirty="0"/>
          </a:p>
          <a:p>
            <a:r>
              <a:rPr lang="en-US" dirty="0"/>
              <a:t>Professors for non paper course still need to understand the tools available to students because it should affect their assessments and testing format.  We require secure exams for all of our required doctrinal courses. This is consistent with feedback we have received from partners at firms who while wanting law students to learn how to responsibly and effectively use GAI in their work, also want to know and evaluate that the students have the legal skills to add value on top of what AI can do.</a:t>
            </a:r>
          </a:p>
          <a:p>
            <a:r>
              <a:rPr lang="en-US" dirty="0"/>
              <a:t>We have definitely seen uptick in more reliance on in person exams.  Take home exams should have a specific goal and purpose</a:t>
            </a:r>
          </a:p>
        </p:txBody>
      </p:sp>
      <p:sp>
        <p:nvSpPr>
          <p:cNvPr id="4" name="Slide Number Placeholder 3"/>
          <p:cNvSpPr>
            <a:spLocks noGrp="1"/>
          </p:cNvSpPr>
          <p:nvPr>
            <p:ph type="sldNum" sz="quarter" idx="5"/>
          </p:nvPr>
        </p:nvSpPr>
        <p:spPr/>
        <p:txBody>
          <a:bodyPr/>
          <a:lstStyle/>
          <a:p>
            <a:fld id="{E6F35869-9390-468C-9E1E-8B2E146D266C}" type="slidenum">
              <a:rPr lang="en-US" smtClean="0"/>
              <a:t>7</a:t>
            </a:fld>
            <a:endParaRPr lang="en-US"/>
          </a:p>
        </p:txBody>
      </p:sp>
    </p:spTree>
    <p:extLst>
      <p:ext uri="{BB962C8B-B14F-4D97-AF65-F5344CB8AC3E}">
        <p14:creationId xmlns:p14="http://schemas.microsoft.com/office/powerpoint/2010/main" val="148544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Posted to Facebook group Higher Ed Discussions of AI Writing by Jessica Parker on Dec. 13, 2023 – Work in Progress: https://arxiv.org/abs/2312.07086?fbclid=IwAR39UIHLKdKRPSo7-LTgCkJ-wIwv40QCrpUrZERpD4NcWqlGDRyUr48pYq8 See also, supplementary material that includes examples for different fields at </a:t>
            </a:r>
            <a:r>
              <a:rPr lang="en-US" sz="1800" b="0" i="0" u="none" strike="noStrike" baseline="0">
                <a:solidFill>
                  <a:srgbClr val="0462C1"/>
                </a:solidFill>
                <a:latin typeface="Times New Roman" panose="02020603050405020304" pitchFamily="18" charset="0"/>
              </a:rPr>
              <a:t>https://figshare.com/articles/dataset/Navigating_the_Generative_AI_era_Introducing_the_AI_assessment_scale_for_ethical_GenAI_assessment_Supplementary_Material_/24745749 </a:t>
            </a:r>
            <a:endParaRPr lang="en-US"/>
          </a:p>
        </p:txBody>
      </p:sp>
      <p:sp>
        <p:nvSpPr>
          <p:cNvPr id="4" name="Slide Number Placeholder 3"/>
          <p:cNvSpPr>
            <a:spLocks noGrp="1"/>
          </p:cNvSpPr>
          <p:nvPr>
            <p:ph type="sldNum" sz="quarter" idx="5"/>
          </p:nvPr>
        </p:nvSpPr>
        <p:spPr/>
        <p:txBody>
          <a:bodyPr/>
          <a:lstStyle/>
          <a:p>
            <a:fld id="{E6F35869-9390-468C-9E1E-8B2E146D266C}" type="slidenum">
              <a:rPr lang="en-US" smtClean="0"/>
              <a:t>8</a:t>
            </a:fld>
            <a:endParaRPr lang="en-US"/>
          </a:p>
        </p:txBody>
      </p:sp>
    </p:spTree>
    <p:extLst>
      <p:ext uri="{BB962C8B-B14F-4D97-AF65-F5344CB8AC3E}">
        <p14:creationId xmlns:p14="http://schemas.microsoft.com/office/powerpoint/2010/main" val="4160504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12121"/>
                </a:solidFill>
                <a:ea typeface="+mn-lt"/>
                <a:cs typeface="+mn-lt"/>
              </a:rPr>
              <a:t>AI detectors are not reliable. How are we going to have reliable assessments and what use is a policy that cannot be enforced?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212121"/>
                </a:solidFill>
                <a:ea typeface="+mn-lt"/>
                <a:cs typeface="+mn-lt"/>
              </a:rPr>
              <a:t>AI Detection </a:t>
            </a:r>
            <a:r>
              <a:rPr lang="en-US" sz="1200" dirty="0">
                <a:solidFill>
                  <a:srgbClr val="212121"/>
                </a:solidFill>
                <a:ea typeface="+mn-lt"/>
                <a:cs typeface="+mn-lt"/>
              </a:rPr>
              <a:t>– JW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12121"/>
              </a:solidFill>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212121"/>
                </a:solidFill>
                <a:ea typeface="+mn-lt"/>
                <a:cs typeface="+mn-lt"/>
              </a:rPr>
              <a:t>HC Policies </a:t>
            </a:r>
            <a:r>
              <a:rPr lang="en-US" sz="1200" dirty="0">
                <a:solidFill>
                  <a:srgbClr val="212121"/>
                </a:solidFill>
                <a:ea typeface="+mn-lt"/>
                <a:cs typeface="+mn-lt"/>
              </a:rPr>
              <a:t>– RP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12121"/>
                </a:solidFill>
                <a:ea typeface="+mn-lt"/>
                <a:cs typeface="+mn-lt"/>
              </a:rPr>
              <a:t>The backstop to any policy is really going to be the Honor Code that you have in place.  Students will be able to have readily available access to all types of assistance.  Students have an will continue to have opportunities to receive unauthorized assistance, no matter what we do.  Allowing responsible use and emphasizing student ethical duties and responsibilities are something that is going to have to be continued to be stressed as part of their professional identity.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12121"/>
              </a:solidFill>
              <a:ea typeface="Meiryo"/>
            </a:endParaRPr>
          </a:p>
          <a:p>
            <a:endParaRPr lang="en-US" dirty="0"/>
          </a:p>
        </p:txBody>
      </p:sp>
      <p:sp>
        <p:nvSpPr>
          <p:cNvPr id="4" name="Slide Number Placeholder 3"/>
          <p:cNvSpPr>
            <a:spLocks noGrp="1"/>
          </p:cNvSpPr>
          <p:nvPr>
            <p:ph type="sldNum" sz="quarter" idx="5"/>
          </p:nvPr>
        </p:nvSpPr>
        <p:spPr/>
        <p:txBody>
          <a:bodyPr/>
          <a:lstStyle/>
          <a:p>
            <a:fld id="{E6F35869-9390-468C-9E1E-8B2E146D266C}" type="slidenum">
              <a:rPr lang="en-US" smtClean="0"/>
              <a:t>9</a:t>
            </a:fld>
            <a:endParaRPr lang="en-US"/>
          </a:p>
        </p:txBody>
      </p:sp>
    </p:spTree>
    <p:extLst>
      <p:ext uri="{BB962C8B-B14F-4D97-AF65-F5344CB8AC3E}">
        <p14:creationId xmlns:p14="http://schemas.microsoft.com/office/powerpoint/2010/main" val="2151060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Debora Weber-Wolff, et. al., Testing of Detection Tools for AI-Generated Text, International Journal for Education Integrity, Dec. 25, 2023, https://edintegrity.biomedcentral.com/articles/10.1007/s40979-023-00146-z#Tab7 </a:t>
            </a:r>
          </a:p>
        </p:txBody>
      </p:sp>
      <p:sp>
        <p:nvSpPr>
          <p:cNvPr id="4" name="Slide Number Placeholder 3"/>
          <p:cNvSpPr>
            <a:spLocks noGrp="1"/>
          </p:cNvSpPr>
          <p:nvPr>
            <p:ph type="sldNum" sz="quarter" idx="5"/>
          </p:nvPr>
        </p:nvSpPr>
        <p:spPr/>
        <p:txBody>
          <a:bodyPr/>
          <a:lstStyle/>
          <a:p>
            <a:fld id="{E6F35869-9390-468C-9E1E-8B2E146D266C}" type="slidenum">
              <a:rPr lang="en-US" smtClean="0"/>
              <a:t>10</a:t>
            </a:fld>
            <a:endParaRPr lang="en-US"/>
          </a:p>
        </p:txBody>
      </p:sp>
    </p:spTree>
    <p:extLst>
      <p:ext uri="{BB962C8B-B14F-4D97-AF65-F5344CB8AC3E}">
        <p14:creationId xmlns:p14="http://schemas.microsoft.com/office/powerpoint/2010/main" val="3625433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1/4/24</a:t>
            </a:fld>
            <a:endParaRPr lang="en-US"/>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46092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1/4/24</a:t>
            </a:fld>
            <a:endParaRPr lang="en-US"/>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20767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1/4/24</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17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1/4/24</a:t>
            </a:fld>
            <a:endParaRPr lang="en-US"/>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38467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1/4/24</a:t>
            </a:fld>
            <a:endParaRPr lang="en-US"/>
          </a:p>
        </p:txBody>
      </p:sp>
    </p:spTree>
    <p:extLst>
      <p:ext uri="{BB962C8B-B14F-4D97-AF65-F5344CB8AC3E}">
        <p14:creationId xmlns:p14="http://schemas.microsoft.com/office/powerpoint/2010/main" val="195592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1/4/24</a:t>
            </a:fld>
            <a:endParaRPr lang="en-US"/>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54913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1/4/24</a:t>
            </a:fld>
            <a:endParaRPr lang="en-US"/>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614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1/4/24</a:t>
            </a:fld>
            <a:endParaRPr lang="en-US"/>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400797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1/4/24</a:t>
            </a:fld>
            <a:endParaRPr lang="en-US"/>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682884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1/4/24</a:t>
            </a:fld>
            <a:endParaRPr lang="en-US"/>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148310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1/4/24</a:t>
            </a:fld>
            <a:endParaRPr lang="en-US"/>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02771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1/4/24</a:t>
            </a:fld>
            <a:endParaRPr lang="en-US"/>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44630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01" r:id="rId5"/>
    <p:sldLayoutId id="2147483706" r:id="rId6"/>
    <p:sldLayoutId id="2147483702" r:id="rId7"/>
    <p:sldLayoutId id="2147483703" r:id="rId8"/>
    <p:sldLayoutId id="2147483704" r:id="rId9"/>
    <p:sldLayoutId id="2147483705" r:id="rId10"/>
    <p:sldLayoutId id="2147483707"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groups/632930835501841" TargetMode="External"/><Relationship Id="rId2" Type="http://schemas.openxmlformats.org/officeDocument/2006/relationships/hyperlink" Target="https://leonfurze.com/2023/04/29/the-ai-assessment-scale-from-no-ai-to-full-ai/" TargetMode="External"/><Relationship Id="rId1" Type="http://schemas.openxmlformats.org/officeDocument/2006/relationships/slideLayout" Target="../slideLayouts/slideLayout2.xml"/><Relationship Id="rId4" Type="http://schemas.openxmlformats.org/officeDocument/2006/relationships/hyperlink" Target="https://docs.google.com/spreadsheets/d/1lM6g4yveQMyWeUbEwBM6FZVxEWCLfvWDh1aWUErWWbQ/edit?usp=drivesd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rholmes6@gmu.edu" TargetMode="External"/><Relationship Id="rId2" Type="http://schemas.openxmlformats.org/officeDocument/2006/relationships/hyperlink" Target="mailto:jwondracek@law.capital.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20" name="Picture 19">
            <a:extLst>
              <a:ext uri="{FF2B5EF4-FFF2-40B4-BE49-F238E27FC236}">
                <a16:creationId xmlns:a16="http://schemas.microsoft.com/office/drawing/2014/main" id="{9CB6AE36-B37A-89DC-08A9-2182FA78DB2C}"/>
              </a:ext>
            </a:extLst>
          </p:cNvPr>
          <p:cNvPicPr>
            <a:picLocks noChangeAspect="1"/>
          </p:cNvPicPr>
          <p:nvPr/>
        </p:nvPicPr>
        <p:blipFill rotWithShape="1">
          <a:blip r:embed="rId2"/>
          <a:srcRect l="1382" r="9751"/>
          <a:stretch/>
        </p:blipFill>
        <p:spPr>
          <a:xfrm>
            <a:off x="1524" y="10"/>
            <a:ext cx="12188952" cy="6857990"/>
          </a:xfrm>
          <a:prstGeom prst="rect">
            <a:avLst/>
          </a:prstGeom>
        </p:spPr>
      </p:pic>
      <p:sp>
        <p:nvSpPr>
          <p:cNvPr id="21" name="Freeform: Shape 20">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0D5B361-9CAF-97E9-07E4-3A2A9BB9871D}"/>
              </a:ext>
            </a:extLst>
          </p:cNvPr>
          <p:cNvSpPr>
            <a:spLocks noGrp="1"/>
          </p:cNvSpPr>
          <p:nvPr>
            <p:ph type="ctrTitle"/>
          </p:nvPr>
        </p:nvSpPr>
        <p:spPr>
          <a:xfrm>
            <a:off x="2190750" y="1346268"/>
            <a:ext cx="7810500" cy="3125338"/>
          </a:xfrm>
        </p:spPr>
        <p:txBody>
          <a:bodyPr anchor="b">
            <a:normAutofit/>
          </a:bodyPr>
          <a:lstStyle/>
          <a:p>
            <a:pPr algn="ctr">
              <a:lnSpc>
                <a:spcPct val="110000"/>
              </a:lnSpc>
            </a:pPr>
            <a:r>
              <a:rPr lang="en-US" sz="5000"/>
              <a:t>Administrative Role in Using and Limiting Generative AI</a:t>
            </a:r>
          </a:p>
        </p:txBody>
      </p:sp>
      <p:sp>
        <p:nvSpPr>
          <p:cNvPr id="3" name="Subtitle 2">
            <a:extLst>
              <a:ext uri="{FF2B5EF4-FFF2-40B4-BE49-F238E27FC236}">
                <a16:creationId xmlns:a16="http://schemas.microsoft.com/office/drawing/2014/main" id="{DCF2EC38-3626-91AF-9C3D-A1ABDB37B0FF}"/>
              </a:ext>
            </a:extLst>
          </p:cNvPr>
          <p:cNvSpPr>
            <a:spLocks noGrp="1"/>
          </p:cNvSpPr>
          <p:nvPr>
            <p:ph type="subTitle" idx="1"/>
          </p:nvPr>
        </p:nvSpPr>
        <p:spPr>
          <a:xfrm>
            <a:off x="2619375" y="4471607"/>
            <a:ext cx="6953250" cy="862394"/>
          </a:xfrm>
        </p:spPr>
        <p:txBody>
          <a:bodyPr anchor="t">
            <a:normAutofit/>
          </a:bodyPr>
          <a:lstStyle/>
          <a:p>
            <a:pPr algn="ctr"/>
            <a:endParaRPr lang="en-US"/>
          </a:p>
        </p:txBody>
      </p:sp>
    </p:spTree>
    <p:extLst>
      <p:ext uri="{BB962C8B-B14F-4D97-AF65-F5344CB8AC3E}">
        <p14:creationId xmlns:p14="http://schemas.microsoft.com/office/powerpoint/2010/main" val="2874757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E5F9-EDE5-3FF8-DD53-5713D84E4436}"/>
              </a:ext>
            </a:extLst>
          </p:cNvPr>
          <p:cNvSpPr>
            <a:spLocks noGrp="1"/>
          </p:cNvSpPr>
          <p:nvPr>
            <p:ph type="title" idx="4294967295"/>
          </p:nvPr>
        </p:nvSpPr>
        <p:spPr>
          <a:xfrm>
            <a:off x="254023" y="-672306"/>
            <a:ext cx="8769350" cy="1344612"/>
          </a:xfrm>
        </p:spPr>
        <p:txBody>
          <a:bodyPr/>
          <a:lstStyle/>
          <a:p>
            <a:r>
              <a:rPr lang="en-US" dirty="0"/>
              <a:t>AI Detector Accuracy</a:t>
            </a:r>
          </a:p>
        </p:txBody>
      </p:sp>
      <p:pic>
        <p:nvPicPr>
          <p:cNvPr id="5" name="Content Placeholder 4">
            <a:extLst>
              <a:ext uri="{FF2B5EF4-FFF2-40B4-BE49-F238E27FC236}">
                <a16:creationId xmlns:a16="http://schemas.microsoft.com/office/drawing/2014/main" id="{47A9668F-3D73-E899-6130-7F84BA59045A}"/>
              </a:ext>
            </a:extLst>
          </p:cNvPr>
          <p:cNvPicPr>
            <a:picLocks noGrp="1" noChangeAspect="1"/>
          </p:cNvPicPr>
          <p:nvPr>
            <p:ph idx="4294967295"/>
          </p:nvPr>
        </p:nvPicPr>
        <p:blipFill rotWithShape="1">
          <a:blip r:embed="rId3"/>
          <a:srcRect t="8605" r="1660"/>
          <a:stretch/>
        </p:blipFill>
        <p:spPr>
          <a:xfrm>
            <a:off x="254023" y="814801"/>
            <a:ext cx="10408534" cy="5898395"/>
          </a:xfrm>
        </p:spPr>
      </p:pic>
    </p:spTree>
    <p:extLst>
      <p:ext uri="{BB962C8B-B14F-4D97-AF65-F5344CB8AC3E}">
        <p14:creationId xmlns:p14="http://schemas.microsoft.com/office/powerpoint/2010/main" val="391135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1EC86DB4-572A-4F71-AF8A-2395B4CA7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56583"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71BA53A4-C4B7-4189-9FC1-6350B1AB5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41199"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58AD6E-B070-4640-AA07-87E20898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52928"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36ACFB69-D148-449E-AC5A-C55AA20A7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88858" y="0"/>
            <a:ext cx="1461546" cy="6858000"/>
          </a:xfrm>
          <a:custGeom>
            <a:avLst/>
            <a:gdLst>
              <a:gd name="connsiteX0" fmla="*/ 107940 w 1461546"/>
              <a:gd name="connsiteY0" fmla="*/ 6858000 h 6858000"/>
              <a:gd name="connsiteX1" fmla="*/ 91317 w 1461546"/>
              <a:gd name="connsiteY1" fmla="*/ 6858000 h 6858000"/>
              <a:gd name="connsiteX2" fmla="*/ 392141 w 1461546"/>
              <a:gd name="connsiteY2" fmla="*/ 6542447 h 6858000"/>
              <a:gd name="connsiteX3" fmla="*/ 1444924 w 1461546"/>
              <a:gd name="connsiteY3" fmla="*/ 4079318 h 6858000"/>
              <a:gd name="connsiteX4" fmla="*/ 19696 w 1461546"/>
              <a:gd name="connsiteY4" fmla="*/ 16892 h 6858000"/>
              <a:gd name="connsiteX5" fmla="*/ 0 w 1461546"/>
              <a:gd name="connsiteY5" fmla="*/ 0 h 6858000"/>
              <a:gd name="connsiteX6" fmla="*/ 16622 w 1461546"/>
              <a:gd name="connsiteY6" fmla="*/ 0 h 6858000"/>
              <a:gd name="connsiteX7" fmla="*/ 36319 w 1461546"/>
              <a:gd name="connsiteY7" fmla="*/ 16892 h 6858000"/>
              <a:gd name="connsiteX8" fmla="*/ 1461546 w 1461546"/>
              <a:gd name="connsiteY8" fmla="*/ 4079318 h 6858000"/>
              <a:gd name="connsiteX9" fmla="*/ 408763 w 1461546"/>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546" h="6858000">
                <a:moveTo>
                  <a:pt x="107940" y="6858000"/>
                </a:moveTo>
                <a:lnTo>
                  <a:pt x="91317" y="6858000"/>
                </a:lnTo>
                <a:lnTo>
                  <a:pt x="392141" y="6542447"/>
                </a:lnTo>
                <a:cubicBezTo>
                  <a:pt x="979841" y="5903717"/>
                  <a:pt x="1444924" y="5217633"/>
                  <a:pt x="1444924" y="4079318"/>
                </a:cubicBezTo>
                <a:cubicBezTo>
                  <a:pt x="1444924" y="2357705"/>
                  <a:pt x="934146" y="850004"/>
                  <a:pt x="19696" y="16892"/>
                </a:cubicBezTo>
                <a:lnTo>
                  <a:pt x="0" y="0"/>
                </a:lnTo>
                <a:lnTo>
                  <a:pt x="16622" y="0"/>
                </a:lnTo>
                <a:lnTo>
                  <a:pt x="36319" y="16892"/>
                </a:lnTo>
                <a:cubicBezTo>
                  <a:pt x="950768" y="850004"/>
                  <a:pt x="1461546" y="2357705"/>
                  <a:pt x="1461546" y="4079318"/>
                </a:cubicBezTo>
                <a:cubicBezTo>
                  <a:pt x="1461546" y="5217633"/>
                  <a:pt x="996464" y="5903717"/>
                  <a:pt x="408763" y="654244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7F58C91B-B7F3-E341-E207-AD542CB200BD}"/>
              </a:ext>
            </a:extLst>
          </p:cNvPr>
          <p:cNvSpPr>
            <a:spLocks noGrp="1"/>
          </p:cNvSpPr>
          <p:nvPr>
            <p:ph type="title"/>
          </p:nvPr>
        </p:nvSpPr>
        <p:spPr>
          <a:xfrm>
            <a:off x="2377440" y="442220"/>
            <a:ext cx="8397987" cy="1345269"/>
          </a:xfrm>
        </p:spPr>
        <p:txBody>
          <a:bodyPr anchor="b">
            <a:normAutofit/>
          </a:bodyPr>
          <a:lstStyle/>
          <a:p>
            <a:r>
              <a:rPr lang="en-US" sz="3000"/>
              <a:t>External Influences &amp; Expectations</a:t>
            </a:r>
          </a:p>
        </p:txBody>
      </p:sp>
      <p:graphicFrame>
        <p:nvGraphicFramePr>
          <p:cNvPr id="5" name="Content Placeholder 2">
            <a:extLst>
              <a:ext uri="{FF2B5EF4-FFF2-40B4-BE49-F238E27FC236}">
                <a16:creationId xmlns:a16="http://schemas.microsoft.com/office/drawing/2014/main" id="{04B407AC-AA02-5AFA-F7FB-054A4D52C8E2}"/>
              </a:ext>
            </a:extLst>
          </p:cNvPr>
          <p:cNvGraphicFramePr>
            <a:graphicFrameLocks noGrp="1"/>
          </p:cNvGraphicFramePr>
          <p:nvPr>
            <p:ph idx="1"/>
            <p:extLst>
              <p:ext uri="{D42A27DB-BD31-4B8C-83A1-F6EECF244321}">
                <p14:modId xmlns:p14="http://schemas.microsoft.com/office/powerpoint/2010/main" val="1773871003"/>
              </p:ext>
            </p:extLst>
          </p:nvPr>
        </p:nvGraphicFramePr>
        <p:xfrm>
          <a:off x="2063202" y="2090057"/>
          <a:ext cx="9372215" cy="3886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2286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0CE40DC-5723-449B-A365-A61D8C262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Robot operating a machine">
            <a:extLst>
              <a:ext uri="{FF2B5EF4-FFF2-40B4-BE49-F238E27FC236}">
                <a16:creationId xmlns:a16="http://schemas.microsoft.com/office/drawing/2014/main" id="{700F0A43-1513-4F6F-9522-00BF673B1DE2}"/>
              </a:ext>
            </a:extLst>
          </p:cNvPr>
          <p:cNvPicPr>
            <a:picLocks noChangeAspect="1"/>
          </p:cNvPicPr>
          <p:nvPr/>
        </p:nvPicPr>
        <p:blipFill rotWithShape="1">
          <a:blip r:embed="rId3"/>
          <a:srcRect t="3586" r="-1" b="23105"/>
          <a:stretch/>
        </p:blipFill>
        <p:spPr>
          <a:xfrm>
            <a:off x="1524" y="10"/>
            <a:ext cx="12188952" cy="6857990"/>
          </a:xfrm>
          <a:prstGeom prst="rect">
            <a:avLst/>
          </a:prstGeom>
        </p:spPr>
      </p:pic>
      <p:sp>
        <p:nvSpPr>
          <p:cNvPr id="22" name="Freeform: Shape 21">
            <a:extLst>
              <a:ext uri="{FF2B5EF4-FFF2-40B4-BE49-F238E27FC236}">
                <a16:creationId xmlns:a16="http://schemas.microsoft.com/office/drawing/2014/main" id="{28207E96-6DFF-4119-B2EA-3299067D2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2598" y="0"/>
            <a:ext cx="10189600" cy="6858000"/>
          </a:xfrm>
          <a:custGeom>
            <a:avLst/>
            <a:gdLst>
              <a:gd name="connsiteX0" fmla="*/ 8513625 w 10189600"/>
              <a:gd name="connsiteY0" fmla="*/ 0 h 6858000"/>
              <a:gd name="connsiteX1" fmla="*/ 1434689 w 10189600"/>
              <a:gd name="connsiteY1" fmla="*/ 0 h 6858000"/>
              <a:gd name="connsiteX2" fmla="*/ 1271976 w 10189600"/>
              <a:gd name="connsiteY2" fmla="*/ 160651 h 6858000"/>
              <a:gd name="connsiteX3" fmla="*/ 0 w 10189600"/>
              <a:gd name="connsiteY3" fmla="*/ 3879329 h 6858000"/>
              <a:gd name="connsiteX4" fmla="*/ 1565101 w 10189600"/>
              <a:gd name="connsiteY4" fmla="*/ 6659296 h 6858000"/>
              <a:gd name="connsiteX5" fmla="*/ 1789426 w 10189600"/>
              <a:gd name="connsiteY5" fmla="*/ 6858000 h 6858000"/>
              <a:gd name="connsiteX6" fmla="*/ 8868328 w 10189600"/>
              <a:gd name="connsiteY6" fmla="*/ 6858000 h 6858000"/>
              <a:gd name="connsiteX7" fmla="*/ 8925683 w 10189600"/>
              <a:gd name="connsiteY7" fmla="*/ 6804604 h 6858000"/>
              <a:gd name="connsiteX8" fmla="*/ 10189600 w 10189600"/>
              <a:gd name="connsiteY8" fmla="*/ 4217082 h 6858000"/>
              <a:gd name="connsiteX9" fmla="*/ 8536469 w 10189600"/>
              <a:gd name="connsiteY9" fmla="*/ 174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9600" h="6858000">
                <a:moveTo>
                  <a:pt x="8513625" y="0"/>
                </a:moveTo>
                <a:lnTo>
                  <a:pt x="1434689" y="0"/>
                </a:lnTo>
                <a:lnTo>
                  <a:pt x="1271976" y="160651"/>
                </a:lnTo>
                <a:cubicBezTo>
                  <a:pt x="451613" y="1030749"/>
                  <a:pt x="0" y="2373165"/>
                  <a:pt x="0" y="3879329"/>
                </a:cubicBezTo>
                <a:cubicBezTo>
                  <a:pt x="0" y="5207145"/>
                  <a:pt x="731040" y="5919527"/>
                  <a:pt x="1565101" y="6659296"/>
                </a:cubicBezTo>
                <a:lnTo>
                  <a:pt x="1789426" y="6858000"/>
                </a:lnTo>
                <a:lnTo>
                  <a:pt x="8868328" y="6858000"/>
                </a:lnTo>
                <a:lnTo>
                  <a:pt x="8925683" y="6804604"/>
                </a:lnTo>
                <a:cubicBezTo>
                  <a:pt x="9627437" y="6132444"/>
                  <a:pt x="10189600" y="5418356"/>
                  <a:pt x="10189600" y="4217082"/>
                </a:cubicBezTo>
                <a:cubicBezTo>
                  <a:pt x="10189600" y="2437327"/>
                  <a:pt x="9597144" y="878708"/>
                  <a:pt x="8536469" y="17461"/>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9E223C86-12C5-4A60-A21A-D7FC75EFC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7813" y="0"/>
            <a:ext cx="1323453" cy="6858000"/>
          </a:xfrm>
          <a:custGeom>
            <a:avLst/>
            <a:gdLst>
              <a:gd name="connsiteX0" fmla="*/ 28443 w 1323453"/>
              <a:gd name="connsiteY0" fmla="*/ 0 h 6858000"/>
              <a:gd name="connsiteX1" fmla="*/ 10519 w 1323453"/>
              <a:gd name="connsiteY1" fmla="*/ 0 h 6858000"/>
              <a:gd name="connsiteX2" fmla="*/ 37377 w 1323453"/>
              <a:gd name="connsiteY2" fmla="*/ 27367 h 6858000"/>
              <a:gd name="connsiteX3" fmla="*/ 1297455 w 1323453"/>
              <a:gd name="connsiteY3" fmla="*/ 4282319 h 6858000"/>
              <a:gd name="connsiteX4" fmla="*/ 248584 w 1323453"/>
              <a:gd name="connsiteY4" fmla="*/ 6615157 h 6858000"/>
              <a:gd name="connsiteX5" fmla="*/ 0 w 1323453"/>
              <a:gd name="connsiteY5" fmla="*/ 6858000 h 6858000"/>
              <a:gd name="connsiteX6" fmla="*/ 19869 w 1323453"/>
              <a:gd name="connsiteY6" fmla="*/ 6858000 h 6858000"/>
              <a:gd name="connsiteX7" fmla="*/ 267461 w 1323453"/>
              <a:gd name="connsiteY7" fmla="*/ 6616128 h 6858000"/>
              <a:gd name="connsiteX8" fmla="*/ 1316330 w 1323453"/>
              <a:gd name="connsiteY8" fmla="*/ 4283289 h 6858000"/>
              <a:gd name="connsiteX9" fmla="*/ 56253 w 1323453"/>
              <a:gd name="connsiteY9" fmla="*/ 283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453" h="6858000">
                <a:moveTo>
                  <a:pt x="28443" y="0"/>
                </a:moveTo>
                <a:lnTo>
                  <a:pt x="10519" y="0"/>
                </a:lnTo>
                <a:lnTo>
                  <a:pt x="37377" y="27367"/>
                </a:lnTo>
                <a:cubicBezTo>
                  <a:pt x="919519" y="995374"/>
                  <a:pt x="1367465" y="2551123"/>
                  <a:pt x="1297455" y="4282319"/>
                </a:cubicBezTo>
                <a:cubicBezTo>
                  <a:pt x="1254252" y="5350659"/>
                  <a:pt x="821705" y="6026831"/>
                  <a:pt x="248584" y="6615157"/>
                </a:cubicBezTo>
                <a:lnTo>
                  <a:pt x="0" y="6858000"/>
                </a:lnTo>
                <a:lnTo>
                  <a:pt x="19869" y="6858000"/>
                </a:lnTo>
                <a:lnTo>
                  <a:pt x="267461" y="6616128"/>
                </a:lnTo>
                <a:cubicBezTo>
                  <a:pt x="840581" y="6027802"/>
                  <a:pt x="1273128" y="5351630"/>
                  <a:pt x="1316330" y="4283289"/>
                </a:cubicBezTo>
                <a:cubicBezTo>
                  <a:pt x="1386340" y="2552094"/>
                  <a:pt x="938396" y="996343"/>
                  <a:pt x="56253" y="2833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FA573AF0-3C0B-4895-A7A6-F41B03211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45" y="0"/>
            <a:ext cx="1561993" cy="6858000"/>
          </a:xfrm>
          <a:custGeom>
            <a:avLst/>
            <a:gdLst>
              <a:gd name="connsiteX0" fmla="*/ 1544228 w 1561993"/>
              <a:gd name="connsiteY0" fmla="*/ 0 h 6858000"/>
              <a:gd name="connsiteX1" fmla="*/ 1561993 w 1561993"/>
              <a:gd name="connsiteY1" fmla="*/ 0 h 6858000"/>
              <a:gd name="connsiteX2" fmla="*/ 1540943 w 1561993"/>
              <a:gd name="connsiteY2" fmla="*/ 17040 h 6858000"/>
              <a:gd name="connsiteX3" fmla="*/ 17765 w 1561993"/>
              <a:gd name="connsiteY3" fmla="*/ 4115040 h 6858000"/>
              <a:gd name="connsiteX4" fmla="*/ 1142901 w 1561993"/>
              <a:gd name="connsiteY4" fmla="*/ 6599739 h 6858000"/>
              <a:gd name="connsiteX5" fmla="*/ 1403744 w 1561993"/>
              <a:gd name="connsiteY5" fmla="*/ 6858000 h 6858000"/>
              <a:gd name="connsiteX6" fmla="*/ 1385980 w 1561993"/>
              <a:gd name="connsiteY6" fmla="*/ 6858000 h 6858000"/>
              <a:gd name="connsiteX7" fmla="*/ 1125137 w 1561993"/>
              <a:gd name="connsiteY7" fmla="*/ 6599739 h 6858000"/>
              <a:gd name="connsiteX8" fmla="*/ 0 w 1561993"/>
              <a:gd name="connsiteY8" fmla="*/ 4115040 h 6858000"/>
              <a:gd name="connsiteX9" fmla="*/ 1523178 w 1561993"/>
              <a:gd name="connsiteY9" fmla="*/ 170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1993" h="6858000">
                <a:moveTo>
                  <a:pt x="1544228" y="0"/>
                </a:moveTo>
                <a:lnTo>
                  <a:pt x="1561993" y="0"/>
                </a:lnTo>
                <a:lnTo>
                  <a:pt x="1540943" y="17040"/>
                </a:lnTo>
                <a:cubicBezTo>
                  <a:pt x="563647" y="857447"/>
                  <a:pt x="17765" y="2378351"/>
                  <a:pt x="17765" y="4115040"/>
                </a:cubicBezTo>
                <a:cubicBezTo>
                  <a:pt x="17765" y="5263323"/>
                  <a:pt x="514810" y="5955416"/>
                  <a:pt x="1142901" y="6599739"/>
                </a:cubicBezTo>
                <a:lnTo>
                  <a:pt x="1403744" y="6858000"/>
                </a:lnTo>
                <a:lnTo>
                  <a:pt x="1385980" y="6858000"/>
                </a:lnTo>
                <a:lnTo>
                  <a:pt x="1125137" y="6599739"/>
                </a:lnTo>
                <a:cubicBezTo>
                  <a:pt x="497046" y="5955416"/>
                  <a:pt x="0" y="5263323"/>
                  <a:pt x="0" y="4115040"/>
                </a:cubicBezTo>
                <a:cubicBezTo>
                  <a:pt x="0" y="2378351"/>
                  <a:pt x="545882" y="857447"/>
                  <a:pt x="1523178" y="1704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62442AC3-A9B0-4865-8A8A-1504FFC6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34283" y="0"/>
            <a:ext cx="1904278" cy="6858000"/>
          </a:xfrm>
          <a:custGeom>
            <a:avLst/>
            <a:gdLst>
              <a:gd name="connsiteX0" fmla="*/ 624262 w 1775065"/>
              <a:gd name="connsiteY0" fmla="*/ 0 h 6858000"/>
              <a:gd name="connsiteX1" fmla="*/ 642233 w 1775065"/>
              <a:gd name="connsiteY1" fmla="*/ 0 h 6858000"/>
              <a:gd name="connsiteX2" fmla="*/ 673003 w 1775065"/>
              <a:gd name="connsiteY2" fmla="*/ 35111 h 6858000"/>
              <a:gd name="connsiteX3" fmla="*/ 1767974 w 1775065"/>
              <a:gd name="connsiteY3" fmla="*/ 3968278 h 6858000"/>
              <a:gd name="connsiteX4" fmla="*/ 115603 w 1775065"/>
              <a:gd name="connsiteY4" fmla="*/ 6776131 h 6858000"/>
              <a:gd name="connsiteX5" fmla="*/ 19890 w 1775065"/>
              <a:gd name="connsiteY5" fmla="*/ 6858000 h 6858000"/>
              <a:gd name="connsiteX6" fmla="*/ 0 w 1775065"/>
              <a:gd name="connsiteY6" fmla="*/ 6858000 h 6858000"/>
              <a:gd name="connsiteX7" fmla="*/ 96809 w 1775065"/>
              <a:gd name="connsiteY7" fmla="*/ 6775193 h 6858000"/>
              <a:gd name="connsiteX8" fmla="*/ 1749182 w 1775065"/>
              <a:gd name="connsiteY8" fmla="*/ 3967340 h 6858000"/>
              <a:gd name="connsiteX9" fmla="*/ 654209 w 1775065"/>
              <a:gd name="connsiteY9" fmla="*/ 341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5065" h="6858000">
                <a:moveTo>
                  <a:pt x="624262" y="0"/>
                </a:moveTo>
                <a:lnTo>
                  <a:pt x="642233" y="0"/>
                </a:lnTo>
                <a:lnTo>
                  <a:pt x="673003" y="35111"/>
                </a:lnTo>
                <a:cubicBezTo>
                  <a:pt x="1445427" y="977982"/>
                  <a:pt x="1833320" y="2398562"/>
                  <a:pt x="1767974" y="3968278"/>
                </a:cubicBezTo>
                <a:cubicBezTo>
                  <a:pt x="1710622" y="5345972"/>
                  <a:pt x="964135" y="6049363"/>
                  <a:pt x="115603" y="6776131"/>
                </a:cubicBezTo>
                <a:lnTo>
                  <a:pt x="19890" y="6858000"/>
                </a:lnTo>
                <a:lnTo>
                  <a:pt x="0" y="6858000"/>
                </a:lnTo>
                <a:lnTo>
                  <a:pt x="96809" y="6775193"/>
                </a:lnTo>
                <a:cubicBezTo>
                  <a:pt x="945341" y="6048424"/>
                  <a:pt x="1691828" y="5345034"/>
                  <a:pt x="1749182" y="3967340"/>
                </a:cubicBezTo>
                <a:cubicBezTo>
                  <a:pt x="1814528" y="2397623"/>
                  <a:pt x="1426634" y="977044"/>
                  <a:pt x="654209" y="34172"/>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68451DCE-129E-43B6-BA50-3C8339E46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89577" y="0"/>
            <a:ext cx="1825312" cy="6858000"/>
          </a:xfrm>
          <a:custGeom>
            <a:avLst/>
            <a:gdLst>
              <a:gd name="connsiteX0" fmla="*/ 516683 w 1825312"/>
              <a:gd name="connsiteY0" fmla="*/ 0 h 6858000"/>
              <a:gd name="connsiteX1" fmla="*/ 541088 w 1825312"/>
              <a:gd name="connsiteY1" fmla="*/ 0 h 6858000"/>
              <a:gd name="connsiteX2" fmla="*/ 626170 w 1825312"/>
              <a:gd name="connsiteY2" fmla="*/ 99144 h 6858000"/>
              <a:gd name="connsiteX3" fmla="*/ 1825312 w 1825312"/>
              <a:gd name="connsiteY3" fmla="*/ 3859833 h 6858000"/>
              <a:gd name="connsiteX4" fmla="*/ 279633 w 1825312"/>
              <a:gd name="connsiteY4" fmla="*/ 6651338 h 6858000"/>
              <a:gd name="connsiteX5" fmla="*/ 24403 w 1825312"/>
              <a:gd name="connsiteY5" fmla="*/ 6858000 h 6858000"/>
              <a:gd name="connsiteX6" fmla="*/ 0 w 1825312"/>
              <a:gd name="connsiteY6" fmla="*/ 6858000 h 6858000"/>
              <a:gd name="connsiteX7" fmla="*/ 255230 w 1825312"/>
              <a:gd name="connsiteY7" fmla="*/ 6651338 h 6858000"/>
              <a:gd name="connsiteX8" fmla="*/ 1800907 w 1825312"/>
              <a:gd name="connsiteY8" fmla="*/ 3859833 h 6858000"/>
              <a:gd name="connsiteX9" fmla="*/ 601765 w 1825312"/>
              <a:gd name="connsiteY9" fmla="*/ 991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312" h="6858000">
                <a:moveTo>
                  <a:pt x="516683" y="0"/>
                </a:moveTo>
                <a:lnTo>
                  <a:pt x="541088" y="0"/>
                </a:lnTo>
                <a:lnTo>
                  <a:pt x="626170" y="99144"/>
                </a:lnTo>
                <a:cubicBezTo>
                  <a:pt x="1403484" y="1069501"/>
                  <a:pt x="1825312" y="2396484"/>
                  <a:pt x="1825312" y="3859833"/>
                </a:cubicBezTo>
                <a:cubicBezTo>
                  <a:pt x="1825312" y="5149904"/>
                  <a:pt x="1142485" y="5927455"/>
                  <a:pt x="279633" y="6651338"/>
                </a:cubicBezTo>
                <a:lnTo>
                  <a:pt x="24403" y="6858000"/>
                </a:lnTo>
                <a:lnTo>
                  <a:pt x="0" y="6858000"/>
                </a:lnTo>
                <a:lnTo>
                  <a:pt x="255230" y="6651338"/>
                </a:lnTo>
                <a:cubicBezTo>
                  <a:pt x="1118082" y="5927455"/>
                  <a:pt x="1800907" y="5149904"/>
                  <a:pt x="1800907" y="3859833"/>
                </a:cubicBezTo>
                <a:cubicBezTo>
                  <a:pt x="1800907" y="2396484"/>
                  <a:pt x="1379079" y="1069501"/>
                  <a:pt x="601765" y="9914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58C91B-B7F3-E341-E207-AD542CB200BD}"/>
              </a:ext>
            </a:extLst>
          </p:cNvPr>
          <p:cNvSpPr>
            <a:spLocks noGrp="1"/>
          </p:cNvSpPr>
          <p:nvPr>
            <p:ph type="title"/>
          </p:nvPr>
        </p:nvSpPr>
        <p:spPr>
          <a:xfrm>
            <a:off x="2245932" y="893763"/>
            <a:ext cx="7340048" cy="1651054"/>
          </a:xfrm>
        </p:spPr>
        <p:txBody>
          <a:bodyPr anchor="b">
            <a:normAutofit/>
          </a:bodyPr>
          <a:lstStyle/>
          <a:p>
            <a:r>
              <a:rPr lang="en-US" dirty="0"/>
              <a:t>The Future</a:t>
            </a:r>
          </a:p>
        </p:txBody>
      </p:sp>
      <p:sp>
        <p:nvSpPr>
          <p:cNvPr id="3" name="Content Placeholder 2">
            <a:extLst>
              <a:ext uri="{FF2B5EF4-FFF2-40B4-BE49-F238E27FC236}">
                <a16:creationId xmlns:a16="http://schemas.microsoft.com/office/drawing/2014/main" id="{090E417B-276F-C855-D51D-3B2C34CCFCB1}"/>
              </a:ext>
            </a:extLst>
          </p:cNvPr>
          <p:cNvSpPr>
            <a:spLocks noGrp="1"/>
          </p:cNvSpPr>
          <p:nvPr>
            <p:ph idx="1"/>
          </p:nvPr>
        </p:nvSpPr>
        <p:spPr>
          <a:xfrm>
            <a:off x="2245932" y="2775004"/>
            <a:ext cx="7340048" cy="3189233"/>
          </a:xfrm>
        </p:spPr>
        <p:txBody>
          <a:bodyPr>
            <a:normAutofit/>
          </a:bodyPr>
          <a:lstStyle/>
          <a:p>
            <a:pPr marL="285750" indent="-285750">
              <a:buFont typeface="Arial" panose="020B0604020202020204" pitchFamily="34" charset="0"/>
              <a:buChar char="•"/>
            </a:pPr>
            <a:r>
              <a:rPr lang="en-US" sz="2800" dirty="0"/>
              <a:t>Model Policy</a:t>
            </a:r>
          </a:p>
          <a:p>
            <a:pPr marL="285750" indent="-285750">
              <a:buFont typeface="Arial" panose="020B0604020202020204" pitchFamily="34" charset="0"/>
              <a:buChar char="•"/>
            </a:pPr>
            <a:r>
              <a:rPr lang="en-US" sz="2800" dirty="0"/>
              <a:t>Accessibility</a:t>
            </a:r>
          </a:p>
          <a:p>
            <a:pPr marL="285750" indent="-285750">
              <a:buFont typeface="Arial" panose="020B0604020202020204" pitchFamily="34" charset="0"/>
              <a:buChar char="•"/>
            </a:pPr>
            <a:r>
              <a:rPr lang="en-US" sz="2800" dirty="0"/>
              <a:t>Further Conversations as Technology Evolves</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278741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EA2C2-689A-F0A1-18B5-98A8C73E1E5C}"/>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034E2B7E-ABB9-2073-AB69-129B07E34828}"/>
              </a:ext>
            </a:extLst>
          </p:cNvPr>
          <p:cNvSpPr>
            <a:spLocks noGrp="1"/>
          </p:cNvSpPr>
          <p:nvPr>
            <p:ph idx="1"/>
          </p:nvPr>
        </p:nvSpPr>
        <p:spPr/>
        <p:txBody>
          <a:bodyPr>
            <a:normAutofit fontScale="85000" lnSpcReduction="10000"/>
          </a:bodyPr>
          <a:lstStyle/>
          <a:p>
            <a:pPr marL="285750" indent="-285750">
              <a:buFont typeface="Arial" panose="020B0604020202020204" pitchFamily="34" charset="0"/>
              <a:buChar char="•"/>
            </a:pPr>
            <a:r>
              <a:rPr lang="en-US"/>
              <a:t>April G. Dawson, Artificial Intelligence and Academic Integrity (Aspen Publishing 2023).</a:t>
            </a:r>
          </a:p>
          <a:p>
            <a:pPr marL="285750" indent="-285750">
              <a:buFont typeface="Arial" panose="020B0604020202020204" pitchFamily="34" charset="0"/>
              <a:buChar char="•"/>
            </a:pPr>
            <a:r>
              <a:rPr lang="en-US"/>
              <a:t>Leon Furze, The AI Assessment Scale: From no AI to full AI, Leonfurze.com, Apr. 29, 2023, </a:t>
            </a:r>
            <a:r>
              <a:rPr lang="en-US">
                <a:hlinkClick r:id="rId2"/>
              </a:rPr>
              <a:t>https://leonfurze.com/2023/04/29/the-ai-assessment-scale-from-no-ai-to-full-ai/</a:t>
            </a:r>
            <a:endParaRPr lang="en-US"/>
          </a:p>
          <a:p>
            <a:pPr marL="285750" indent="-285750">
              <a:buFont typeface="Arial" panose="020B0604020202020204" pitchFamily="34" charset="0"/>
              <a:buChar char="•"/>
            </a:pPr>
            <a:r>
              <a:rPr lang="en-US"/>
              <a:t>Facebook Group: Higher Ed Discussions on AI Writing, </a:t>
            </a:r>
            <a:r>
              <a:rPr lang="en-US">
                <a:hlinkClick r:id="rId3"/>
              </a:rPr>
              <a:t>https://www.facebook.com/groups/632930835501841</a:t>
            </a:r>
            <a:r>
              <a:rPr lang="en-US"/>
              <a:t> </a:t>
            </a:r>
          </a:p>
          <a:p>
            <a:pPr marL="285750" indent="-285750">
              <a:buFont typeface="Arial" panose="020B0604020202020204" pitchFamily="34" charset="0"/>
              <a:buChar char="•"/>
            </a:pPr>
            <a:r>
              <a:rPr lang="en-US"/>
              <a:t>List of syllabi AI Policies maintained by Lance Eaton, </a:t>
            </a:r>
            <a:r>
              <a:rPr lang="en-US">
                <a:hlinkClick r:id="rId4"/>
              </a:rPr>
              <a:t>https://docs.google.com/spreadsheets/d/1lM6g4yveQMyWeUbEwBM6FZVxEWCLfvWDh1aWUErWWbQ/edit?usp=drivesdk</a:t>
            </a:r>
            <a:r>
              <a:rPr lang="en-US"/>
              <a:t> </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4067075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5AAD5-3EFD-9B9E-8835-0421B95F62EF}"/>
              </a:ext>
            </a:extLst>
          </p:cNvPr>
          <p:cNvSpPr>
            <a:spLocks noGrp="1"/>
          </p:cNvSpPr>
          <p:nvPr>
            <p:ph type="title"/>
          </p:nvPr>
        </p:nvSpPr>
        <p:spPr/>
        <p:txBody>
          <a:bodyPr/>
          <a:lstStyle/>
          <a:p>
            <a:r>
              <a:rPr lang="en-US">
                <a:ea typeface="Meiryo"/>
              </a:rPr>
              <a:t>Keep the Conversation Going</a:t>
            </a:r>
            <a:endParaRPr lang="en-US"/>
          </a:p>
        </p:txBody>
      </p:sp>
      <p:sp>
        <p:nvSpPr>
          <p:cNvPr id="3" name="Content Placeholder 2">
            <a:extLst>
              <a:ext uri="{FF2B5EF4-FFF2-40B4-BE49-F238E27FC236}">
                <a16:creationId xmlns:a16="http://schemas.microsoft.com/office/drawing/2014/main" id="{F4640FB3-BF0F-DA8B-B3C2-132C005F8D40}"/>
              </a:ext>
            </a:extLst>
          </p:cNvPr>
          <p:cNvSpPr>
            <a:spLocks noGrp="1"/>
          </p:cNvSpPr>
          <p:nvPr>
            <p:ph idx="1"/>
          </p:nvPr>
        </p:nvSpPr>
        <p:spPr/>
        <p:txBody>
          <a:bodyPr vert="horz" lIns="109728" tIns="109728" rIns="109728" bIns="91440" rtlCol="0" anchor="t">
            <a:normAutofit/>
          </a:bodyPr>
          <a:lstStyle/>
          <a:p>
            <a:r>
              <a:rPr lang="en-US" sz="2000" dirty="0">
                <a:ea typeface="Meiryo"/>
              </a:rPr>
              <a:t>Jenny </a:t>
            </a:r>
            <a:r>
              <a:rPr lang="en-US" sz="2000" dirty="0" err="1">
                <a:ea typeface="Meiryo"/>
              </a:rPr>
              <a:t>Wondracek</a:t>
            </a:r>
            <a:r>
              <a:rPr lang="en-US" sz="2000" dirty="0">
                <a:ea typeface="Meiryo"/>
              </a:rPr>
              <a:t> - </a:t>
            </a:r>
            <a:r>
              <a:rPr lang="en-US" sz="2000" dirty="0">
                <a:ea typeface="+mn-lt"/>
                <a:cs typeface="+mn-lt"/>
                <a:hlinkClick r:id="rId2"/>
              </a:rPr>
              <a:t>jwondracek@law.capital.edu</a:t>
            </a:r>
            <a:endParaRPr lang="en-US" sz="2000" dirty="0">
              <a:ea typeface="+mn-lt"/>
              <a:cs typeface="+mn-lt"/>
            </a:endParaRPr>
          </a:p>
          <a:p>
            <a:endParaRPr lang="en-US" sz="2000" dirty="0">
              <a:ea typeface="Meiryo"/>
            </a:endParaRPr>
          </a:p>
          <a:p>
            <a:r>
              <a:rPr lang="en-US" sz="2000" dirty="0">
                <a:ea typeface="Meiryo"/>
              </a:rPr>
              <a:t>Rachelle Holmes Perkins - </a:t>
            </a:r>
            <a:r>
              <a:rPr lang="en-US" sz="2000" dirty="0">
                <a:ea typeface="+mn-lt"/>
                <a:cs typeface="+mn-lt"/>
                <a:hlinkClick r:id="rId3"/>
              </a:rPr>
              <a:t>rholmes6@gmu.edu</a:t>
            </a:r>
            <a:endParaRPr lang="en-US" sz="2000" dirty="0">
              <a:ea typeface="+mn-lt"/>
              <a:cs typeface="+mn-lt"/>
            </a:endParaRPr>
          </a:p>
          <a:p>
            <a:endParaRPr lang="en-US" sz="2000" dirty="0">
              <a:ea typeface="Meiryo"/>
            </a:endParaRPr>
          </a:p>
          <a:p>
            <a:endParaRPr lang="en-US" sz="2000" dirty="0">
              <a:ea typeface="Meiryo"/>
            </a:endParaRPr>
          </a:p>
        </p:txBody>
      </p:sp>
    </p:spTree>
    <p:extLst>
      <p:ext uri="{BB962C8B-B14F-4D97-AF65-F5344CB8AC3E}">
        <p14:creationId xmlns:p14="http://schemas.microsoft.com/office/powerpoint/2010/main" val="634304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37BFD-C8E8-F8F8-A1A7-9B66909818C5}"/>
              </a:ext>
            </a:extLst>
          </p:cNvPr>
          <p:cNvSpPr>
            <a:spLocks noGrp="1"/>
          </p:cNvSpPr>
          <p:nvPr>
            <p:ph type="ctrTitle"/>
          </p:nvPr>
        </p:nvSpPr>
        <p:spPr>
          <a:xfrm>
            <a:off x="4703280" y="725783"/>
            <a:ext cx="7060135" cy="3285207"/>
          </a:xfrm>
        </p:spPr>
        <p:txBody>
          <a:bodyPr/>
          <a:lstStyle/>
          <a:p>
            <a:r>
              <a:rPr lang="en-US" sz="6000" dirty="0"/>
              <a:t>Questions?</a:t>
            </a:r>
          </a:p>
        </p:txBody>
      </p:sp>
    </p:spTree>
    <p:extLst>
      <p:ext uri="{BB962C8B-B14F-4D97-AF65-F5344CB8AC3E}">
        <p14:creationId xmlns:p14="http://schemas.microsoft.com/office/powerpoint/2010/main" val="1622476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1EC86DB4-572A-4F71-AF8A-2395B4CA7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56583"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71BA53A4-C4B7-4189-9FC1-6350B1AB5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41199"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5558AD6E-B070-4640-AA07-87E20898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52928"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id="{36ACFB69-D148-449E-AC5A-C55AA20A7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88858" y="0"/>
            <a:ext cx="1461546" cy="6858000"/>
          </a:xfrm>
          <a:custGeom>
            <a:avLst/>
            <a:gdLst>
              <a:gd name="connsiteX0" fmla="*/ 107940 w 1461546"/>
              <a:gd name="connsiteY0" fmla="*/ 6858000 h 6858000"/>
              <a:gd name="connsiteX1" fmla="*/ 91317 w 1461546"/>
              <a:gd name="connsiteY1" fmla="*/ 6858000 h 6858000"/>
              <a:gd name="connsiteX2" fmla="*/ 392141 w 1461546"/>
              <a:gd name="connsiteY2" fmla="*/ 6542447 h 6858000"/>
              <a:gd name="connsiteX3" fmla="*/ 1444924 w 1461546"/>
              <a:gd name="connsiteY3" fmla="*/ 4079318 h 6858000"/>
              <a:gd name="connsiteX4" fmla="*/ 19696 w 1461546"/>
              <a:gd name="connsiteY4" fmla="*/ 16892 h 6858000"/>
              <a:gd name="connsiteX5" fmla="*/ 0 w 1461546"/>
              <a:gd name="connsiteY5" fmla="*/ 0 h 6858000"/>
              <a:gd name="connsiteX6" fmla="*/ 16622 w 1461546"/>
              <a:gd name="connsiteY6" fmla="*/ 0 h 6858000"/>
              <a:gd name="connsiteX7" fmla="*/ 36319 w 1461546"/>
              <a:gd name="connsiteY7" fmla="*/ 16892 h 6858000"/>
              <a:gd name="connsiteX8" fmla="*/ 1461546 w 1461546"/>
              <a:gd name="connsiteY8" fmla="*/ 4079318 h 6858000"/>
              <a:gd name="connsiteX9" fmla="*/ 408763 w 1461546"/>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546" h="6858000">
                <a:moveTo>
                  <a:pt x="107940" y="6858000"/>
                </a:moveTo>
                <a:lnTo>
                  <a:pt x="91317" y="6858000"/>
                </a:lnTo>
                <a:lnTo>
                  <a:pt x="392141" y="6542447"/>
                </a:lnTo>
                <a:cubicBezTo>
                  <a:pt x="979841" y="5903717"/>
                  <a:pt x="1444924" y="5217633"/>
                  <a:pt x="1444924" y="4079318"/>
                </a:cubicBezTo>
                <a:cubicBezTo>
                  <a:pt x="1444924" y="2357705"/>
                  <a:pt x="934146" y="850004"/>
                  <a:pt x="19696" y="16892"/>
                </a:cubicBezTo>
                <a:lnTo>
                  <a:pt x="0" y="0"/>
                </a:lnTo>
                <a:lnTo>
                  <a:pt x="16622" y="0"/>
                </a:lnTo>
                <a:lnTo>
                  <a:pt x="36319" y="16892"/>
                </a:lnTo>
                <a:cubicBezTo>
                  <a:pt x="950768" y="850004"/>
                  <a:pt x="1461546" y="2357705"/>
                  <a:pt x="1461546" y="4079318"/>
                </a:cubicBezTo>
                <a:cubicBezTo>
                  <a:pt x="1461546" y="5217633"/>
                  <a:pt x="996464" y="5903717"/>
                  <a:pt x="408763" y="654244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11D0BEC-1626-D657-3EED-9DFB7A2F6BA1}"/>
              </a:ext>
            </a:extLst>
          </p:cNvPr>
          <p:cNvSpPr>
            <a:spLocks noGrp="1"/>
          </p:cNvSpPr>
          <p:nvPr>
            <p:ph type="title"/>
          </p:nvPr>
        </p:nvSpPr>
        <p:spPr>
          <a:xfrm>
            <a:off x="2377440" y="442220"/>
            <a:ext cx="8397987" cy="1345269"/>
          </a:xfrm>
        </p:spPr>
        <p:txBody>
          <a:bodyPr vert="horz" lIns="109728" tIns="109728" rIns="109728" bIns="91440" rtlCol="0" anchor="b">
            <a:normAutofit/>
          </a:bodyPr>
          <a:lstStyle/>
          <a:p>
            <a:r>
              <a:rPr lang="en-US"/>
              <a:t>Presenters</a:t>
            </a:r>
          </a:p>
        </p:txBody>
      </p:sp>
      <p:sp>
        <p:nvSpPr>
          <p:cNvPr id="6" name="Text Placeholder 5">
            <a:extLst>
              <a:ext uri="{FF2B5EF4-FFF2-40B4-BE49-F238E27FC236}">
                <a16:creationId xmlns:a16="http://schemas.microsoft.com/office/drawing/2014/main" id="{33186AF7-347A-8E46-A3FD-AA914F6D1584}"/>
              </a:ext>
            </a:extLst>
          </p:cNvPr>
          <p:cNvSpPr>
            <a:spLocks/>
          </p:cNvSpPr>
          <p:nvPr/>
        </p:nvSpPr>
        <p:spPr>
          <a:xfrm>
            <a:off x="2714815" y="2172511"/>
            <a:ext cx="3153052" cy="714042"/>
          </a:xfrm>
          <a:prstGeom prst="rect">
            <a:avLst/>
          </a:prstGeom>
          <a:noFill/>
        </p:spPr>
        <p:txBody>
          <a:bodyPr wrap="square" rtlCol="0">
            <a:spAutoFit/>
          </a:bodyPr>
          <a:lstStyle/>
          <a:p>
            <a:pPr algn="ctr" defTabSz="539496">
              <a:lnSpc>
                <a:spcPct val="130000"/>
              </a:lnSpc>
              <a:spcBef>
                <a:spcPts val="549"/>
              </a:spcBef>
            </a:pPr>
            <a:r>
              <a:rPr lang="en-US" sz="1600" b="1" cap="all" spc="89" dirty="0">
                <a:solidFill>
                  <a:srgbClr val="6A3814"/>
                </a:solidFill>
                <a:latin typeface="Meiryo"/>
              </a:rPr>
              <a:t>Rachelle Holmes Perkins</a:t>
            </a:r>
          </a:p>
        </p:txBody>
      </p:sp>
      <p:sp>
        <p:nvSpPr>
          <p:cNvPr id="7" name="Content Placeholder 6">
            <a:extLst>
              <a:ext uri="{FF2B5EF4-FFF2-40B4-BE49-F238E27FC236}">
                <a16:creationId xmlns:a16="http://schemas.microsoft.com/office/drawing/2014/main" id="{6A1CE1BE-8A71-205A-0EF5-FDA4F566DE53}"/>
              </a:ext>
            </a:extLst>
          </p:cNvPr>
          <p:cNvSpPr>
            <a:spLocks/>
          </p:cNvSpPr>
          <p:nvPr/>
        </p:nvSpPr>
        <p:spPr>
          <a:xfrm>
            <a:off x="2688071" y="4988427"/>
            <a:ext cx="3410957" cy="709332"/>
          </a:xfrm>
          <a:prstGeom prst="rect">
            <a:avLst/>
          </a:prstGeom>
        </p:spPr>
        <p:txBody>
          <a:bodyPr vert="horz" lIns="109728" tIns="109728" rIns="109728" bIns="91440" rtlCol="0" anchor="t">
            <a:noAutofit/>
          </a:bodyPr>
          <a:lstStyle/>
          <a:p>
            <a:pPr algn="ctr" defTabSz="539496">
              <a:spcAft>
                <a:spcPts val="600"/>
              </a:spcAft>
            </a:pPr>
            <a:endParaRPr lang="en-US" sz="1400" kern="1200" dirty="0">
              <a:solidFill>
                <a:schemeClr val="tx1"/>
              </a:solidFill>
              <a:ea typeface="Meiryo"/>
              <a:cs typeface="+mn-cs"/>
            </a:endParaRPr>
          </a:p>
          <a:p>
            <a:pPr algn="ctr" defTabSz="539496">
              <a:spcAft>
                <a:spcPts val="600"/>
              </a:spcAft>
            </a:pPr>
            <a:r>
              <a:rPr lang="en-US" sz="1400" kern="1200" dirty="0">
                <a:solidFill>
                  <a:srgbClr val="212121"/>
                </a:solidFill>
                <a:ea typeface="+mn-ea"/>
                <a:cs typeface="Calibri"/>
              </a:rPr>
              <a:t>George Mason University Law School</a:t>
            </a:r>
            <a:endParaRPr lang="en-US" sz="1400" dirty="0">
              <a:cs typeface="Calibri"/>
            </a:endParaRPr>
          </a:p>
        </p:txBody>
      </p:sp>
      <p:sp>
        <p:nvSpPr>
          <p:cNvPr id="8" name="TextBox 7">
            <a:extLst>
              <a:ext uri="{FF2B5EF4-FFF2-40B4-BE49-F238E27FC236}">
                <a16:creationId xmlns:a16="http://schemas.microsoft.com/office/drawing/2014/main" id="{DA93CC80-0F04-064B-0C62-00EF19170965}"/>
              </a:ext>
            </a:extLst>
          </p:cNvPr>
          <p:cNvSpPr txBox="1"/>
          <p:nvPr/>
        </p:nvSpPr>
        <p:spPr>
          <a:xfrm>
            <a:off x="6673565" y="5258466"/>
            <a:ext cx="2418167" cy="523220"/>
          </a:xfrm>
          <a:prstGeom prst="rect">
            <a:avLst/>
          </a:prstGeom>
          <a:noFill/>
        </p:spPr>
        <p:txBody>
          <a:bodyPr wrap="square" rtlCol="0">
            <a:spAutoFit/>
          </a:bodyPr>
          <a:lstStyle/>
          <a:p>
            <a:pPr algn="ctr" defTabSz="539496">
              <a:spcAft>
                <a:spcPts val="600"/>
              </a:spcAft>
            </a:pPr>
            <a:r>
              <a:rPr lang="en-US" sz="1400" kern="1200">
                <a:solidFill>
                  <a:srgbClr val="212121"/>
                </a:solidFill>
                <a:ea typeface="+mn-ea"/>
                <a:cs typeface="Calibri" panose="020F0502020204030204" pitchFamily="34" charset="0"/>
              </a:rPr>
              <a:t>Capital University Law School</a:t>
            </a:r>
            <a:endParaRPr lang="en-US" sz="1400"/>
          </a:p>
        </p:txBody>
      </p:sp>
      <p:sp>
        <p:nvSpPr>
          <p:cNvPr id="9" name="TextBox 8">
            <a:extLst>
              <a:ext uri="{FF2B5EF4-FFF2-40B4-BE49-F238E27FC236}">
                <a16:creationId xmlns:a16="http://schemas.microsoft.com/office/drawing/2014/main" id="{35C7AD0C-5D17-7896-97D8-B22A2A0B49B7}"/>
              </a:ext>
            </a:extLst>
          </p:cNvPr>
          <p:cNvSpPr txBox="1"/>
          <p:nvPr/>
        </p:nvSpPr>
        <p:spPr>
          <a:xfrm>
            <a:off x="6638162" y="2046795"/>
            <a:ext cx="2418167" cy="714042"/>
          </a:xfrm>
          <a:prstGeom prst="rect">
            <a:avLst/>
          </a:prstGeom>
          <a:noFill/>
        </p:spPr>
        <p:txBody>
          <a:bodyPr wrap="square" rtlCol="0">
            <a:spAutoFit/>
          </a:bodyPr>
          <a:lstStyle/>
          <a:p>
            <a:pPr algn="ctr" defTabSz="539496">
              <a:lnSpc>
                <a:spcPct val="130000"/>
              </a:lnSpc>
              <a:spcBef>
                <a:spcPts val="549"/>
              </a:spcBef>
              <a:defRPr/>
            </a:pPr>
            <a:r>
              <a:rPr lang="en-US" sz="1600" b="1" kern="1200" cap="all" spc="89" dirty="0">
                <a:solidFill>
                  <a:srgbClr val="6A3814"/>
                </a:solidFill>
                <a:latin typeface="Meiryo"/>
                <a:ea typeface="+mn-ea"/>
                <a:cs typeface="+mn-cs"/>
              </a:rPr>
              <a:t>Jenny </a:t>
            </a:r>
            <a:r>
              <a:rPr lang="en-US" sz="1600" b="1" kern="1200" cap="all" spc="89" dirty="0" err="1">
                <a:solidFill>
                  <a:srgbClr val="6A3814"/>
                </a:solidFill>
                <a:latin typeface="Meiryo"/>
                <a:ea typeface="+mn-ea"/>
                <a:cs typeface="+mn-cs"/>
              </a:rPr>
              <a:t>WOndracek</a:t>
            </a:r>
            <a:endParaRPr kumimoji="0" lang="en-US" sz="1600" b="1" i="0" u="none" strike="noStrike" kern="1200" cap="all" spc="150" normalizeH="0" baseline="0" noProof="0" dirty="0">
              <a:ln>
                <a:noFill/>
              </a:ln>
              <a:solidFill>
                <a:srgbClr val="C79784"/>
              </a:solidFill>
              <a:effectLst/>
              <a:uLnTx/>
              <a:uFillTx/>
              <a:latin typeface="Meiryo"/>
              <a:ea typeface="+mn-ea"/>
              <a:cs typeface="+mn-cs"/>
            </a:endParaRPr>
          </a:p>
        </p:txBody>
      </p:sp>
      <p:pic>
        <p:nvPicPr>
          <p:cNvPr id="16" name="Content Placeholder 12" descr="A person in a suit and red shirt&#10;&#10;Description automatically generated">
            <a:extLst>
              <a:ext uri="{FF2B5EF4-FFF2-40B4-BE49-F238E27FC236}">
                <a16:creationId xmlns:a16="http://schemas.microsoft.com/office/drawing/2014/main" id="{36AEF857-1D32-D335-C1CE-338B0203B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121" y="2760837"/>
            <a:ext cx="1881681" cy="2352101"/>
          </a:xfrm>
          <a:prstGeom prst="rect">
            <a:avLst/>
          </a:prstGeom>
        </p:spPr>
      </p:pic>
      <p:pic>
        <p:nvPicPr>
          <p:cNvPr id="5" name="Picture 4" descr="A person in a blue dress&#10;&#10;Description automatically generated">
            <a:extLst>
              <a:ext uri="{FF2B5EF4-FFF2-40B4-BE49-F238E27FC236}">
                <a16:creationId xmlns:a16="http://schemas.microsoft.com/office/drawing/2014/main" id="{859E6DB2-8295-F7D3-105C-726EC6D06092}"/>
              </a:ext>
            </a:extLst>
          </p:cNvPr>
          <p:cNvPicPr>
            <a:picLocks noChangeAspect="1"/>
          </p:cNvPicPr>
          <p:nvPr/>
        </p:nvPicPr>
        <p:blipFill rotWithShape="1">
          <a:blip r:embed="rId4"/>
          <a:srcRect l="28333" r="5167"/>
          <a:stretch/>
        </p:blipFill>
        <p:spPr>
          <a:xfrm>
            <a:off x="3055247" y="2907541"/>
            <a:ext cx="2495575" cy="2103081"/>
          </a:xfrm>
          <a:prstGeom prst="rect">
            <a:avLst/>
          </a:prstGeom>
        </p:spPr>
      </p:pic>
    </p:spTree>
    <p:extLst>
      <p:ext uri="{BB962C8B-B14F-4D97-AF65-F5344CB8AC3E}">
        <p14:creationId xmlns:p14="http://schemas.microsoft.com/office/powerpoint/2010/main" val="91084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5" name="Group 14">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6" name="Freeform: Shape 15">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7" name="Title 6">
            <a:extLst>
              <a:ext uri="{FF2B5EF4-FFF2-40B4-BE49-F238E27FC236}">
                <a16:creationId xmlns:a16="http://schemas.microsoft.com/office/drawing/2014/main" id="{FF8889CE-75FD-F464-6A47-0A51B6AEBF4D}"/>
              </a:ext>
            </a:extLst>
          </p:cNvPr>
          <p:cNvSpPr>
            <a:spLocks noGrp="1"/>
          </p:cNvSpPr>
          <p:nvPr>
            <p:ph type="title"/>
          </p:nvPr>
        </p:nvSpPr>
        <p:spPr>
          <a:xfrm>
            <a:off x="1920875" y="442913"/>
            <a:ext cx="6857365" cy="1344612"/>
          </a:xfrm>
        </p:spPr>
        <p:txBody>
          <a:bodyPr anchor="b">
            <a:normAutofit/>
          </a:bodyPr>
          <a:lstStyle/>
          <a:p>
            <a:pPr>
              <a:lnSpc>
                <a:spcPct val="120000"/>
              </a:lnSpc>
            </a:pPr>
            <a:r>
              <a:rPr lang="en-US" sz="3000">
                <a:ea typeface="Meiryo"/>
              </a:rPr>
              <a:t>Major Points for this Conversation</a:t>
            </a:r>
            <a:endParaRPr lang="en-US" sz="3000"/>
          </a:p>
        </p:txBody>
      </p:sp>
      <p:sp>
        <p:nvSpPr>
          <p:cNvPr id="8" name="Content Placeholder 7">
            <a:extLst>
              <a:ext uri="{FF2B5EF4-FFF2-40B4-BE49-F238E27FC236}">
                <a16:creationId xmlns:a16="http://schemas.microsoft.com/office/drawing/2014/main" id="{590BA7A1-6EB5-ADFD-00F8-B593A1550D55}"/>
              </a:ext>
            </a:extLst>
          </p:cNvPr>
          <p:cNvSpPr>
            <a:spLocks noGrp="1"/>
          </p:cNvSpPr>
          <p:nvPr>
            <p:ph idx="1"/>
          </p:nvPr>
        </p:nvSpPr>
        <p:spPr>
          <a:xfrm>
            <a:off x="1920875" y="2312988"/>
            <a:ext cx="6857365" cy="3651250"/>
          </a:xfrm>
        </p:spPr>
        <p:txBody>
          <a:bodyPr vert="horz" lIns="109728" tIns="109728" rIns="109728" bIns="91440" rtlCol="0">
            <a:normAutofit fontScale="92500"/>
          </a:bodyPr>
          <a:lstStyle/>
          <a:p>
            <a:pPr marL="800100" indent="-800100">
              <a:buFont typeface="+mj-lt"/>
              <a:buAutoNum type="romanUcPeriod"/>
            </a:pPr>
            <a:r>
              <a:rPr lang="en-US" sz="2400" dirty="0">
                <a:ea typeface="Meiryo"/>
              </a:rPr>
              <a:t>Policies</a:t>
            </a:r>
          </a:p>
          <a:p>
            <a:pPr marL="800100" indent="-800100">
              <a:buFont typeface="+mj-lt"/>
              <a:buAutoNum type="romanUcPeriod"/>
            </a:pPr>
            <a:r>
              <a:rPr lang="en-US" sz="2400" dirty="0">
                <a:ea typeface="Meiryo"/>
              </a:rPr>
              <a:t>Training</a:t>
            </a:r>
          </a:p>
          <a:p>
            <a:pPr marL="800100" indent="-800100">
              <a:buFont typeface="+mj-lt"/>
              <a:buAutoNum type="romanUcPeriod"/>
            </a:pPr>
            <a:r>
              <a:rPr lang="en-US" sz="2400" dirty="0">
                <a:ea typeface="Meiryo"/>
              </a:rPr>
              <a:t>Assessment</a:t>
            </a:r>
          </a:p>
          <a:p>
            <a:pPr marL="800100" indent="-800100">
              <a:buFont typeface="+mj-lt"/>
              <a:buAutoNum type="romanUcPeriod"/>
            </a:pPr>
            <a:r>
              <a:rPr lang="en-US" sz="2400" dirty="0">
                <a:ea typeface="Meiryo"/>
              </a:rPr>
              <a:t>Regulation/Enforcement</a:t>
            </a:r>
          </a:p>
          <a:p>
            <a:pPr marL="800100" indent="-800100">
              <a:buFont typeface="+mj-lt"/>
              <a:buAutoNum type="romanUcPeriod"/>
            </a:pPr>
            <a:r>
              <a:rPr lang="en-US" sz="2400" dirty="0">
                <a:ea typeface="Meiryo"/>
              </a:rPr>
              <a:t>External Influences and Expectations</a:t>
            </a:r>
          </a:p>
          <a:p>
            <a:pPr marL="800100" indent="-800100">
              <a:buFont typeface="+mj-lt"/>
              <a:buAutoNum type="romanUcPeriod"/>
            </a:pPr>
            <a:r>
              <a:rPr lang="en-US" sz="2400" dirty="0">
                <a:ea typeface="Meiryo"/>
              </a:rPr>
              <a:t>The Future</a:t>
            </a:r>
          </a:p>
        </p:txBody>
      </p:sp>
    </p:spTree>
    <p:extLst>
      <p:ext uri="{BB962C8B-B14F-4D97-AF65-F5344CB8AC3E}">
        <p14:creationId xmlns:p14="http://schemas.microsoft.com/office/powerpoint/2010/main" val="9652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id="{1EC86DB4-572A-4F71-AF8A-2395B4CA7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A85FDA4-89EF-40AE-CCDD-697CA949586A}"/>
              </a:ext>
            </a:extLst>
          </p:cNvPr>
          <p:cNvSpPr>
            <a:spLocks noGrp="1"/>
          </p:cNvSpPr>
          <p:nvPr>
            <p:ph type="title"/>
          </p:nvPr>
        </p:nvSpPr>
        <p:spPr>
          <a:xfrm>
            <a:off x="924384" y="96396"/>
            <a:ext cx="9407917" cy="1344612"/>
          </a:xfrm>
        </p:spPr>
        <p:txBody>
          <a:bodyPr vert="horz" lIns="109728" tIns="109728" rIns="109728" bIns="91440" rtlCol="0" anchor="b">
            <a:normAutofit/>
          </a:bodyPr>
          <a:lstStyle/>
          <a:p>
            <a:pPr>
              <a:lnSpc>
                <a:spcPct val="120000"/>
              </a:lnSpc>
            </a:pPr>
            <a:r>
              <a:rPr lang="en-US" sz="3000" dirty="0"/>
              <a:t>Widespread Impact around </a:t>
            </a:r>
            <a:br>
              <a:rPr lang="en-US" sz="3000" dirty="0"/>
            </a:br>
            <a:r>
              <a:rPr lang="en-US" sz="3000" dirty="0"/>
              <a:t>the Law School</a:t>
            </a:r>
          </a:p>
        </p:txBody>
      </p:sp>
      <p:sp>
        <p:nvSpPr>
          <p:cNvPr id="33" name="Freeform: Shape 32">
            <a:extLst>
              <a:ext uri="{FF2B5EF4-FFF2-40B4-BE49-F238E27FC236}">
                <a16:creationId xmlns:a16="http://schemas.microsoft.com/office/drawing/2014/main" id="{71BA53A4-C4B7-4189-9FC1-6350B1AB5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32301"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5" name="Freeform: Shape 34">
            <a:extLst>
              <a:ext uri="{FF2B5EF4-FFF2-40B4-BE49-F238E27FC236}">
                <a16:creationId xmlns:a16="http://schemas.microsoft.com/office/drawing/2014/main" id="{5558AD6E-B070-4640-AA07-87E20898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994386"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 name="Group 2">
            <a:extLst>
              <a:ext uri="{FF2B5EF4-FFF2-40B4-BE49-F238E27FC236}">
                <a16:creationId xmlns:a16="http://schemas.microsoft.com/office/drawing/2014/main" id="{012FD359-1240-C9FA-F9EC-354F14FC6584}"/>
              </a:ext>
            </a:extLst>
          </p:cNvPr>
          <p:cNvGrpSpPr/>
          <p:nvPr/>
        </p:nvGrpSpPr>
        <p:grpSpPr>
          <a:xfrm>
            <a:off x="1994818" y="1745633"/>
            <a:ext cx="6874026" cy="4404783"/>
            <a:chOff x="421586" y="965200"/>
            <a:chExt cx="6784849" cy="4249358"/>
          </a:xfrm>
        </p:grpSpPr>
        <p:sp>
          <p:nvSpPr>
            <p:cNvPr id="4" name="Rectangle 3" descr="Diploma Roll">
              <a:extLst>
                <a:ext uri="{FF2B5EF4-FFF2-40B4-BE49-F238E27FC236}">
                  <a16:creationId xmlns:a16="http://schemas.microsoft.com/office/drawing/2014/main" id="{A30FBD5B-DCCF-9609-217D-652CDC52B3C1}"/>
                </a:ext>
              </a:extLst>
            </p:cNvPr>
            <p:cNvSpPr/>
            <p:nvPr/>
          </p:nvSpPr>
          <p:spPr>
            <a:xfrm>
              <a:off x="833925" y="965200"/>
              <a:ext cx="674736" cy="67473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sz="3200"/>
            </a:p>
          </p:txBody>
        </p:sp>
        <p:sp>
          <p:nvSpPr>
            <p:cNvPr id="6" name="Freeform 5">
              <a:extLst>
                <a:ext uri="{FF2B5EF4-FFF2-40B4-BE49-F238E27FC236}">
                  <a16:creationId xmlns:a16="http://schemas.microsoft.com/office/drawing/2014/main" id="{895C1488-34DE-E3AE-1D95-AF400F2F5FBF}"/>
                </a:ext>
              </a:extLst>
            </p:cNvPr>
            <p:cNvSpPr/>
            <p:nvPr/>
          </p:nvSpPr>
          <p:spPr>
            <a:xfrm>
              <a:off x="421586" y="1718337"/>
              <a:ext cx="1499414" cy="993361"/>
            </a:xfrm>
            <a:custGeom>
              <a:avLst/>
              <a:gdLst>
                <a:gd name="connsiteX0" fmla="*/ 0 w 1499414"/>
                <a:gd name="connsiteY0" fmla="*/ 0 h 993361"/>
                <a:gd name="connsiteX1" fmla="*/ 1499414 w 1499414"/>
                <a:gd name="connsiteY1" fmla="*/ 0 h 993361"/>
                <a:gd name="connsiteX2" fmla="*/ 1499414 w 1499414"/>
                <a:gd name="connsiteY2" fmla="*/ 993361 h 993361"/>
                <a:gd name="connsiteX3" fmla="*/ 0 w 1499414"/>
                <a:gd name="connsiteY3" fmla="*/ 993361 h 993361"/>
                <a:gd name="connsiteX4" fmla="*/ 0 w 1499414"/>
                <a:gd name="connsiteY4" fmla="*/ 0 h 99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14" h="993361">
                  <a:moveTo>
                    <a:pt x="0" y="0"/>
                  </a:moveTo>
                  <a:lnTo>
                    <a:pt x="1499414" y="0"/>
                  </a:lnTo>
                  <a:lnTo>
                    <a:pt x="1499414" y="993361"/>
                  </a:lnTo>
                  <a:lnTo>
                    <a:pt x="0" y="9933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435610">
                <a:lnSpc>
                  <a:spcPct val="90000"/>
                </a:lnSpc>
                <a:spcBef>
                  <a:spcPct val="0"/>
                </a:spcBef>
                <a:spcAft>
                  <a:spcPct val="35000"/>
                </a:spcAft>
              </a:pPr>
              <a:r>
                <a:rPr lang="en-US" sz="1200" b="1" kern="1200">
                  <a:solidFill>
                    <a:schemeClr val="tx1">
                      <a:hueOff val="0"/>
                      <a:satOff val="0"/>
                      <a:lumOff val="0"/>
                      <a:alphaOff val="0"/>
                    </a:schemeClr>
                  </a:solidFill>
                  <a:latin typeface="+mn-lt"/>
                  <a:ea typeface="+mn-ea"/>
                  <a:cs typeface="+mn-cs"/>
                </a:rPr>
                <a:t>Professors:</a:t>
              </a:r>
            </a:p>
            <a:p>
              <a:pPr algn="ctr" defTabSz="435610">
                <a:lnSpc>
                  <a:spcPct val="90000"/>
                </a:lnSpc>
                <a:spcBef>
                  <a:spcPct val="0"/>
                </a:spcBef>
                <a:spcAft>
                  <a:spcPct val="35000"/>
                </a:spcAft>
              </a:pPr>
              <a:r>
                <a:rPr lang="en-US" sz="1200" kern="1200">
                  <a:solidFill>
                    <a:schemeClr val="tx1">
                      <a:hueOff val="0"/>
                      <a:satOff val="0"/>
                      <a:lumOff val="0"/>
                      <a:alphaOff val="0"/>
                    </a:schemeClr>
                  </a:solidFill>
                  <a:latin typeface="+mn-lt"/>
                  <a:ea typeface="+mn-ea"/>
                  <a:cs typeface="+mn-cs"/>
                </a:rPr>
                <a:t> Determine use in classes and exams; use in scholarly articles for publication; clinics have special concerns</a:t>
              </a:r>
              <a:endParaRPr lang="en-US" sz="2400" kern="1200"/>
            </a:p>
          </p:txBody>
        </p:sp>
        <p:sp>
          <p:nvSpPr>
            <p:cNvPr id="7" name="Rectangle 6" descr="Books on Shelf">
              <a:extLst>
                <a:ext uri="{FF2B5EF4-FFF2-40B4-BE49-F238E27FC236}">
                  <a16:creationId xmlns:a16="http://schemas.microsoft.com/office/drawing/2014/main" id="{03D0DBB9-216A-0E23-8EF8-691AD6E7F88E}"/>
                </a:ext>
              </a:extLst>
            </p:cNvPr>
            <p:cNvSpPr/>
            <p:nvPr/>
          </p:nvSpPr>
          <p:spPr>
            <a:xfrm>
              <a:off x="2595737" y="965200"/>
              <a:ext cx="674736" cy="674736"/>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sz="3200"/>
            </a:p>
          </p:txBody>
        </p:sp>
        <p:sp>
          <p:nvSpPr>
            <p:cNvPr id="8" name="Freeform 7">
              <a:extLst>
                <a:ext uri="{FF2B5EF4-FFF2-40B4-BE49-F238E27FC236}">
                  <a16:creationId xmlns:a16="http://schemas.microsoft.com/office/drawing/2014/main" id="{EEA19C96-77EB-CFEC-82D0-5DC6B455B7BA}"/>
                </a:ext>
              </a:extLst>
            </p:cNvPr>
            <p:cNvSpPr/>
            <p:nvPr/>
          </p:nvSpPr>
          <p:spPr>
            <a:xfrm>
              <a:off x="2183398" y="1718337"/>
              <a:ext cx="1499414" cy="993361"/>
            </a:xfrm>
            <a:custGeom>
              <a:avLst/>
              <a:gdLst>
                <a:gd name="connsiteX0" fmla="*/ 0 w 1499414"/>
                <a:gd name="connsiteY0" fmla="*/ 0 h 993361"/>
                <a:gd name="connsiteX1" fmla="*/ 1499414 w 1499414"/>
                <a:gd name="connsiteY1" fmla="*/ 0 h 993361"/>
                <a:gd name="connsiteX2" fmla="*/ 1499414 w 1499414"/>
                <a:gd name="connsiteY2" fmla="*/ 993361 h 993361"/>
                <a:gd name="connsiteX3" fmla="*/ 0 w 1499414"/>
                <a:gd name="connsiteY3" fmla="*/ 993361 h 993361"/>
                <a:gd name="connsiteX4" fmla="*/ 0 w 1499414"/>
                <a:gd name="connsiteY4" fmla="*/ 0 h 99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14" h="993361">
                  <a:moveTo>
                    <a:pt x="0" y="0"/>
                  </a:moveTo>
                  <a:lnTo>
                    <a:pt x="1499414" y="0"/>
                  </a:lnTo>
                  <a:lnTo>
                    <a:pt x="1499414" y="993361"/>
                  </a:lnTo>
                  <a:lnTo>
                    <a:pt x="0" y="9933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435610">
                <a:lnSpc>
                  <a:spcPct val="90000"/>
                </a:lnSpc>
                <a:spcBef>
                  <a:spcPct val="0"/>
                </a:spcBef>
                <a:spcAft>
                  <a:spcPct val="35000"/>
                </a:spcAft>
              </a:pPr>
              <a:r>
                <a:rPr lang="en-US" sz="1200" b="1" kern="1200">
                  <a:solidFill>
                    <a:schemeClr val="tx1">
                      <a:hueOff val="0"/>
                      <a:satOff val="0"/>
                      <a:lumOff val="0"/>
                      <a:alphaOff val="0"/>
                    </a:schemeClr>
                  </a:solidFill>
                  <a:latin typeface="+mn-lt"/>
                  <a:ea typeface="+mn-ea"/>
                  <a:cs typeface="+mn-cs"/>
                </a:rPr>
                <a:t>Library: </a:t>
              </a:r>
            </a:p>
            <a:p>
              <a:pPr algn="ctr" defTabSz="435610">
                <a:lnSpc>
                  <a:spcPct val="90000"/>
                </a:lnSpc>
                <a:spcBef>
                  <a:spcPct val="0"/>
                </a:spcBef>
                <a:spcAft>
                  <a:spcPct val="35000"/>
                </a:spcAft>
              </a:pPr>
              <a:r>
                <a:rPr lang="en-US" sz="1200" kern="1200">
                  <a:solidFill>
                    <a:schemeClr val="tx1">
                      <a:hueOff val="0"/>
                      <a:satOff val="0"/>
                      <a:lumOff val="0"/>
                      <a:alphaOff val="0"/>
                    </a:schemeClr>
                  </a:solidFill>
                  <a:latin typeface="+mn-lt"/>
                  <a:ea typeface="+mn-ea"/>
                  <a:cs typeface="+mn-cs"/>
                </a:rPr>
                <a:t>Exploring available technologies; developing norms around best practices and uses; training</a:t>
              </a:r>
              <a:endParaRPr lang="en-US" sz="2400" kern="1200"/>
            </a:p>
          </p:txBody>
        </p:sp>
        <p:sp>
          <p:nvSpPr>
            <p:cNvPr id="10" name="Rectangle 9" descr="Classroom">
              <a:extLst>
                <a:ext uri="{FF2B5EF4-FFF2-40B4-BE49-F238E27FC236}">
                  <a16:creationId xmlns:a16="http://schemas.microsoft.com/office/drawing/2014/main" id="{8590B51C-F801-E2E6-7CBA-0CE5E7FCD893}"/>
                </a:ext>
              </a:extLst>
            </p:cNvPr>
            <p:cNvSpPr/>
            <p:nvPr/>
          </p:nvSpPr>
          <p:spPr>
            <a:xfrm>
              <a:off x="4357548" y="965200"/>
              <a:ext cx="674736" cy="674736"/>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sz="3200"/>
            </a:p>
          </p:txBody>
        </p:sp>
        <p:sp>
          <p:nvSpPr>
            <p:cNvPr id="12" name="Freeform 11">
              <a:extLst>
                <a:ext uri="{FF2B5EF4-FFF2-40B4-BE49-F238E27FC236}">
                  <a16:creationId xmlns:a16="http://schemas.microsoft.com/office/drawing/2014/main" id="{15D9214C-7DA0-0F1B-8607-934CA36D35C7}"/>
                </a:ext>
              </a:extLst>
            </p:cNvPr>
            <p:cNvSpPr/>
            <p:nvPr/>
          </p:nvSpPr>
          <p:spPr>
            <a:xfrm>
              <a:off x="3945209" y="1718337"/>
              <a:ext cx="1499414" cy="993361"/>
            </a:xfrm>
            <a:custGeom>
              <a:avLst/>
              <a:gdLst>
                <a:gd name="connsiteX0" fmla="*/ 0 w 1499414"/>
                <a:gd name="connsiteY0" fmla="*/ 0 h 993361"/>
                <a:gd name="connsiteX1" fmla="*/ 1499414 w 1499414"/>
                <a:gd name="connsiteY1" fmla="*/ 0 h 993361"/>
                <a:gd name="connsiteX2" fmla="*/ 1499414 w 1499414"/>
                <a:gd name="connsiteY2" fmla="*/ 993361 h 993361"/>
                <a:gd name="connsiteX3" fmla="*/ 0 w 1499414"/>
                <a:gd name="connsiteY3" fmla="*/ 993361 h 993361"/>
                <a:gd name="connsiteX4" fmla="*/ 0 w 1499414"/>
                <a:gd name="connsiteY4" fmla="*/ 0 h 99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14" h="993361">
                  <a:moveTo>
                    <a:pt x="0" y="0"/>
                  </a:moveTo>
                  <a:lnTo>
                    <a:pt x="1499414" y="0"/>
                  </a:lnTo>
                  <a:lnTo>
                    <a:pt x="1499414" y="993361"/>
                  </a:lnTo>
                  <a:lnTo>
                    <a:pt x="0" y="9933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435610">
                <a:lnSpc>
                  <a:spcPct val="90000"/>
                </a:lnSpc>
                <a:spcBef>
                  <a:spcPct val="0"/>
                </a:spcBef>
                <a:spcAft>
                  <a:spcPct val="35000"/>
                </a:spcAft>
              </a:pPr>
              <a:r>
                <a:rPr lang="en-US" sz="1200" b="1" kern="1200">
                  <a:solidFill>
                    <a:schemeClr val="tx1">
                      <a:hueOff val="0"/>
                      <a:satOff val="0"/>
                      <a:lumOff val="0"/>
                      <a:alphaOff val="0"/>
                    </a:schemeClr>
                  </a:solidFill>
                  <a:latin typeface="+mn-lt"/>
                  <a:ea typeface="+mn-ea"/>
                  <a:cs typeface="+mn-cs"/>
                </a:rPr>
                <a:t>Students:</a:t>
              </a:r>
            </a:p>
            <a:p>
              <a:pPr algn="ctr" defTabSz="435610">
                <a:lnSpc>
                  <a:spcPct val="90000"/>
                </a:lnSpc>
                <a:spcBef>
                  <a:spcPct val="0"/>
                </a:spcBef>
                <a:spcAft>
                  <a:spcPct val="35000"/>
                </a:spcAft>
              </a:pPr>
              <a:r>
                <a:rPr lang="en-US" sz="1200" kern="1200">
                  <a:solidFill>
                    <a:schemeClr val="tx1">
                      <a:hueOff val="0"/>
                      <a:satOff val="0"/>
                      <a:lumOff val="0"/>
                      <a:alphaOff val="0"/>
                    </a:schemeClr>
                  </a:solidFill>
                  <a:latin typeface="+mn-lt"/>
                  <a:ea typeface="+mn-ea"/>
                  <a:cs typeface="+mn-cs"/>
                </a:rPr>
                <a:t> Classroom uses; journals; exams; writing samples</a:t>
              </a:r>
              <a:endParaRPr lang="en-US" sz="2400" kern="1200"/>
            </a:p>
          </p:txBody>
        </p:sp>
        <p:sp>
          <p:nvSpPr>
            <p:cNvPr id="13" name="Rectangle 12" descr="Open Folder">
              <a:extLst>
                <a:ext uri="{FF2B5EF4-FFF2-40B4-BE49-F238E27FC236}">
                  <a16:creationId xmlns:a16="http://schemas.microsoft.com/office/drawing/2014/main" id="{27B600ED-9F37-A7A6-2937-94029F60A104}"/>
                </a:ext>
              </a:extLst>
            </p:cNvPr>
            <p:cNvSpPr/>
            <p:nvPr/>
          </p:nvSpPr>
          <p:spPr>
            <a:xfrm>
              <a:off x="6119360" y="965200"/>
              <a:ext cx="674736" cy="674736"/>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sz="3200"/>
            </a:p>
          </p:txBody>
        </p:sp>
        <p:sp>
          <p:nvSpPr>
            <p:cNvPr id="14" name="Freeform 13">
              <a:extLst>
                <a:ext uri="{FF2B5EF4-FFF2-40B4-BE49-F238E27FC236}">
                  <a16:creationId xmlns:a16="http://schemas.microsoft.com/office/drawing/2014/main" id="{886464B2-903B-6850-D535-4E22FD4190DB}"/>
                </a:ext>
              </a:extLst>
            </p:cNvPr>
            <p:cNvSpPr/>
            <p:nvPr/>
          </p:nvSpPr>
          <p:spPr>
            <a:xfrm>
              <a:off x="5707021" y="1718337"/>
              <a:ext cx="1499414" cy="993361"/>
            </a:xfrm>
            <a:custGeom>
              <a:avLst/>
              <a:gdLst>
                <a:gd name="connsiteX0" fmla="*/ 0 w 1499414"/>
                <a:gd name="connsiteY0" fmla="*/ 0 h 993361"/>
                <a:gd name="connsiteX1" fmla="*/ 1499414 w 1499414"/>
                <a:gd name="connsiteY1" fmla="*/ 0 h 993361"/>
                <a:gd name="connsiteX2" fmla="*/ 1499414 w 1499414"/>
                <a:gd name="connsiteY2" fmla="*/ 993361 h 993361"/>
                <a:gd name="connsiteX3" fmla="*/ 0 w 1499414"/>
                <a:gd name="connsiteY3" fmla="*/ 993361 h 993361"/>
                <a:gd name="connsiteX4" fmla="*/ 0 w 1499414"/>
                <a:gd name="connsiteY4" fmla="*/ 0 h 99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14" h="993361">
                  <a:moveTo>
                    <a:pt x="0" y="0"/>
                  </a:moveTo>
                  <a:lnTo>
                    <a:pt x="1499414" y="0"/>
                  </a:lnTo>
                  <a:lnTo>
                    <a:pt x="1499414" y="993361"/>
                  </a:lnTo>
                  <a:lnTo>
                    <a:pt x="0" y="9933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435610">
                <a:lnSpc>
                  <a:spcPct val="90000"/>
                </a:lnSpc>
                <a:spcBef>
                  <a:spcPct val="0"/>
                </a:spcBef>
                <a:spcAft>
                  <a:spcPct val="35000"/>
                </a:spcAft>
              </a:pPr>
              <a:r>
                <a:rPr lang="en-US" sz="1200" b="1" kern="1200" dirty="0">
                  <a:solidFill>
                    <a:schemeClr val="tx1">
                      <a:hueOff val="0"/>
                      <a:satOff val="0"/>
                      <a:lumOff val="0"/>
                      <a:alphaOff val="0"/>
                    </a:schemeClr>
                  </a:solidFill>
                  <a:latin typeface="+mn-lt"/>
                  <a:ea typeface="+mn-ea"/>
                  <a:cs typeface="+mn-cs"/>
                </a:rPr>
                <a:t>Records:</a:t>
              </a:r>
            </a:p>
            <a:p>
              <a:pPr algn="ctr" defTabSz="435610">
                <a:lnSpc>
                  <a:spcPct val="90000"/>
                </a:lnSpc>
                <a:spcBef>
                  <a:spcPct val="0"/>
                </a:spcBef>
                <a:spcAft>
                  <a:spcPct val="35000"/>
                </a:spcAft>
              </a:pPr>
              <a:r>
                <a:rPr lang="en-US" sz="1200" kern="1200" dirty="0">
                  <a:solidFill>
                    <a:schemeClr val="tx1">
                      <a:hueOff val="0"/>
                      <a:satOff val="0"/>
                      <a:lumOff val="0"/>
                      <a:alphaOff val="0"/>
                    </a:schemeClr>
                  </a:solidFill>
                  <a:latin typeface="+mn-lt"/>
                  <a:ea typeface="+mn-ea"/>
                  <a:cs typeface="+mn-cs"/>
                </a:rPr>
                <a:t> Administration of exams (format and security)</a:t>
              </a:r>
              <a:endParaRPr lang="en-US" sz="2400" kern="1200" dirty="0"/>
            </a:p>
          </p:txBody>
        </p:sp>
        <p:sp>
          <p:nvSpPr>
            <p:cNvPr id="15" name="Rectangle 14" descr="Security Camera Sign">
              <a:extLst>
                <a:ext uri="{FF2B5EF4-FFF2-40B4-BE49-F238E27FC236}">
                  <a16:creationId xmlns:a16="http://schemas.microsoft.com/office/drawing/2014/main" id="{5DD373D5-F65A-DD94-1AE9-EF0AEA0A5863}"/>
                </a:ext>
              </a:extLst>
            </p:cNvPr>
            <p:cNvSpPr/>
            <p:nvPr/>
          </p:nvSpPr>
          <p:spPr>
            <a:xfrm>
              <a:off x="833925" y="3248327"/>
              <a:ext cx="674736" cy="674736"/>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endParaRPr lang="en-US" sz="3200"/>
            </a:p>
          </p:txBody>
        </p:sp>
        <p:sp>
          <p:nvSpPr>
            <p:cNvPr id="16" name="Freeform 15">
              <a:extLst>
                <a:ext uri="{FF2B5EF4-FFF2-40B4-BE49-F238E27FC236}">
                  <a16:creationId xmlns:a16="http://schemas.microsoft.com/office/drawing/2014/main" id="{5E7CD514-C046-3163-BF22-9D4A73AA7A07}"/>
                </a:ext>
              </a:extLst>
            </p:cNvPr>
            <p:cNvSpPr/>
            <p:nvPr/>
          </p:nvSpPr>
          <p:spPr>
            <a:xfrm>
              <a:off x="421586" y="4221197"/>
              <a:ext cx="1499414" cy="993361"/>
            </a:xfrm>
            <a:custGeom>
              <a:avLst/>
              <a:gdLst>
                <a:gd name="connsiteX0" fmla="*/ 0 w 1499414"/>
                <a:gd name="connsiteY0" fmla="*/ 0 h 993361"/>
                <a:gd name="connsiteX1" fmla="*/ 1499414 w 1499414"/>
                <a:gd name="connsiteY1" fmla="*/ 0 h 993361"/>
                <a:gd name="connsiteX2" fmla="*/ 1499414 w 1499414"/>
                <a:gd name="connsiteY2" fmla="*/ 993361 h 993361"/>
                <a:gd name="connsiteX3" fmla="*/ 0 w 1499414"/>
                <a:gd name="connsiteY3" fmla="*/ 993361 h 993361"/>
                <a:gd name="connsiteX4" fmla="*/ 0 w 1499414"/>
                <a:gd name="connsiteY4" fmla="*/ 0 h 99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14" h="993361">
                  <a:moveTo>
                    <a:pt x="0" y="0"/>
                  </a:moveTo>
                  <a:lnTo>
                    <a:pt x="1499414" y="0"/>
                  </a:lnTo>
                  <a:lnTo>
                    <a:pt x="1499414" y="993361"/>
                  </a:lnTo>
                  <a:lnTo>
                    <a:pt x="0" y="9933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435610">
                <a:lnSpc>
                  <a:spcPct val="90000"/>
                </a:lnSpc>
                <a:spcBef>
                  <a:spcPct val="0"/>
                </a:spcBef>
                <a:spcAft>
                  <a:spcPct val="35000"/>
                </a:spcAft>
              </a:pPr>
              <a:r>
                <a:rPr lang="en-US" sz="1200" b="1" kern="1200">
                  <a:solidFill>
                    <a:schemeClr val="tx1">
                      <a:hueOff val="0"/>
                      <a:satOff val="0"/>
                      <a:lumOff val="0"/>
                      <a:alphaOff val="0"/>
                    </a:schemeClr>
                  </a:solidFill>
                  <a:latin typeface="+mn-lt"/>
                  <a:ea typeface="+mn-ea"/>
                  <a:cs typeface="+mn-cs"/>
                </a:rPr>
                <a:t>Information Technology:</a:t>
              </a:r>
            </a:p>
            <a:p>
              <a:pPr algn="ctr" defTabSz="435610">
                <a:lnSpc>
                  <a:spcPct val="90000"/>
                </a:lnSpc>
                <a:spcBef>
                  <a:spcPct val="0"/>
                </a:spcBef>
                <a:spcAft>
                  <a:spcPct val="35000"/>
                </a:spcAft>
              </a:pPr>
              <a:r>
                <a:rPr lang="en-US" sz="1200" kern="1200">
                  <a:solidFill>
                    <a:schemeClr val="tx1">
                      <a:hueOff val="0"/>
                      <a:satOff val="0"/>
                      <a:lumOff val="0"/>
                      <a:alphaOff val="0"/>
                    </a:schemeClr>
                  </a:solidFill>
                  <a:latin typeface="+mn-lt"/>
                  <a:ea typeface="+mn-ea"/>
                  <a:cs typeface="+mn-cs"/>
                </a:rPr>
                <a:t> Detection software; exam security; latest technologies</a:t>
              </a:r>
              <a:endParaRPr lang="en-US" sz="2400" kern="1200"/>
            </a:p>
          </p:txBody>
        </p:sp>
        <p:sp>
          <p:nvSpPr>
            <p:cNvPr id="17" name="Rectangle 16" descr="Office Worker">
              <a:extLst>
                <a:ext uri="{FF2B5EF4-FFF2-40B4-BE49-F238E27FC236}">
                  <a16:creationId xmlns:a16="http://schemas.microsoft.com/office/drawing/2014/main" id="{06F22046-F87F-9FED-FFE7-CF13ECB5318F}"/>
                </a:ext>
              </a:extLst>
            </p:cNvPr>
            <p:cNvSpPr/>
            <p:nvPr/>
          </p:nvSpPr>
          <p:spPr>
            <a:xfrm>
              <a:off x="2595737" y="3248327"/>
              <a:ext cx="674736" cy="674736"/>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sz="3200"/>
            </a:p>
          </p:txBody>
        </p:sp>
        <p:sp>
          <p:nvSpPr>
            <p:cNvPr id="18" name="Freeform 17">
              <a:extLst>
                <a:ext uri="{FF2B5EF4-FFF2-40B4-BE49-F238E27FC236}">
                  <a16:creationId xmlns:a16="http://schemas.microsoft.com/office/drawing/2014/main" id="{4AA5ECFB-C342-290A-2AC2-AC9E2483F8C8}"/>
                </a:ext>
              </a:extLst>
            </p:cNvPr>
            <p:cNvSpPr/>
            <p:nvPr/>
          </p:nvSpPr>
          <p:spPr>
            <a:xfrm>
              <a:off x="2183398" y="4221197"/>
              <a:ext cx="1499414" cy="993361"/>
            </a:xfrm>
            <a:custGeom>
              <a:avLst/>
              <a:gdLst>
                <a:gd name="connsiteX0" fmla="*/ 0 w 1499414"/>
                <a:gd name="connsiteY0" fmla="*/ 0 h 993361"/>
                <a:gd name="connsiteX1" fmla="*/ 1499414 w 1499414"/>
                <a:gd name="connsiteY1" fmla="*/ 0 h 993361"/>
                <a:gd name="connsiteX2" fmla="*/ 1499414 w 1499414"/>
                <a:gd name="connsiteY2" fmla="*/ 993361 h 993361"/>
                <a:gd name="connsiteX3" fmla="*/ 0 w 1499414"/>
                <a:gd name="connsiteY3" fmla="*/ 993361 h 993361"/>
                <a:gd name="connsiteX4" fmla="*/ 0 w 1499414"/>
                <a:gd name="connsiteY4" fmla="*/ 0 h 99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14" h="993361">
                  <a:moveTo>
                    <a:pt x="0" y="0"/>
                  </a:moveTo>
                  <a:lnTo>
                    <a:pt x="1499414" y="0"/>
                  </a:lnTo>
                  <a:lnTo>
                    <a:pt x="1499414" y="993361"/>
                  </a:lnTo>
                  <a:lnTo>
                    <a:pt x="0" y="9933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435610">
                <a:lnSpc>
                  <a:spcPct val="90000"/>
                </a:lnSpc>
                <a:spcBef>
                  <a:spcPct val="0"/>
                </a:spcBef>
                <a:spcAft>
                  <a:spcPct val="35000"/>
                </a:spcAft>
              </a:pPr>
              <a:r>
                <a:rPr lang="en-US" sz="1200" b="1" kern="1200">
                  <a:solidFill>
                    <a:schemeClr val="tx1">
                      <a:hueOff val="0"/>
                      <a:satOff val="0"/>
                      <a:lumOff val="0"/>
                      <a:alphaOff val="0"/>
                    </a:schemeClr>
                  </a:solidFill>
                  <a:latin typeface="+mn-lt"/>
                  <a:ea typeface="+mn-ea"/>
                  <a:cs typeface="+mn-cs"/>
                </a:rPr>
                <a:t>Career Services:</a:t>
              </a:r>
            </a:p>
            <a:p>
              <a:pPr algn="ctr" defTabSz="435610">
                <a:lnSpc>
                  <a:spcPct val="90000"/>
                </a:lnSpc>
                <a:spcBef>
                  <a:spcPct val="0"/>
                </a:spcBef>
                <a:spcAft>
                  <a:spcPct val="35000"/>
                </a:spcAft>
              </a:pPr>
              <a:r>
                <a:rPr lang="en-US" sz="1200" kern="1200">
                  <a:solidFill>
                    <a:schemeClr val="tx1">
                      <a:hueOff val="0"/>
                      <a:satOff val="0"/>
                      <a:lumOff val="0"/>
                      <a:alphaOff val="0"/>
                    </a:schemeClr>
                  </a:solidFill>
                  <a:latin typeface="+mn-lt"/>
                  <a:ea typeface="+mn-ea"/>
                  <a:cs typeface="+mn-cs"/>
                </a:rPr>
                <a:t> Advising students on resumes, cover letters, writing samples</a:t>
              </a:r>
              <a:endParaRPr lang="en-US" sz="2400" kern="1200"/>
            </a:p>
          </p:txBody>
        </p:sp>
        <p:sp>
          <p:nvSpPr>
            <p:cNvPr id="19" name="Rectangle 18" descr="Hospital">
              <a:extLst>
                <a:ext uri="{FF2B5EF4-FFF2-40B4-BE49-F238E27FC236}">
                  <a16:creationId xmlns:a16="http://schemas.microsoft.com/office/drawing/2014/main" id="{EA7C0BC4-214D-46A9-A2AE-F09217A61B23}"/>
                </a:ext>
              </a:extLst>
            </p:cNvPr>
            <p:cNvSpPr/>
            <p:nvPr/>
          </p:nvSpPr>
          <p:spPr>
            <a:xfrm>
              <a:off x="4357548" y="3248327"/>
              <a:ext cx="674736" cy="674736"/>
            </a:xfrm>
            <a:prstGeom prst="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sz="3200"/>
            </a:p>
          </p:txBody>
        </p:sp>
        <p:sp>
          <p:nvSpPr>
            <p:cNvPr id="20" name="Freeform 19">
              <a:extLst>
                <a:ext uri="{FF2B5EF4-FFF2-40B4-BE49-F238E27FC236}">
                  <a16:creationId xmlns:a16="http://schemas.microsoft.com/office/drawing/2014/main" id="{3C70C1CF-E0AF-80DB-7315-60B976F5DC17}"/>
                </a:ext>
              </a:extLst>
            </p:cNvPr>
            <p:cNvSpPr/>
            <p:nvPr/>
          </p:nvSpPr>
          <p:spPr>
            <a:xfrm>
              <a:off x="3945209" y="4221197"/>
              <a:ext cx="1499414" cy="993361"/>
            </a:xfrm>
            <a:custGeom>
              <a:avLst/>
              <a:gdLst>
                <a:gd name="connsiteX0" fmla="*/ 0 w 1499414"/>
                <a:gd name="connsiteY0" fmla="*/ 0 h 993361"/>
                <a:gd name="connsiteX1" fmla="*/ 1499414 w 1499414"/>
                <a:gd name="connsiteY1" fmla="*/ 0 h 993361"/>
                <a:gd name="connsiteX2" fmla="*/ 1499414 w 1499414"/>
                <a:gd name="connsiteY2" fmla="*/ 993361 h 993361"/>
                <a:gd name="connsiteX3" fmla="*/ 0 w 1499414"/>
                <a:gd name="connsiteY3" fmla="*/ 993361 h 993361"/>
                <a:gd name="connsiteX4" fmla="*/ 0 w 1499414"/>
                <a:gd name="connsiteY4" fmla="*/ 0 h 99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14" h="993361">
                  <a:moveTo>
                    <a:pt x="0" y="0"/>
                  </a:moveTo>
                  <a:lnTo>
                    <a:pt x="1499414" y="0"/>
                  </a:lnTo>
                  <a:lnTo>
                    <a:pt x="1499414" y="993361"/>
                  </a:lnTo>
                  <a:lnTo>
                    <a:pt x="0" y="9933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435610">
                <a:lnSpc>
                  <a:spcPct val="90000"/>
                </a:lnSpc>
                <a:spcBef>
                  <a:spcPct val="0"/>
                </a:spcBef>
                <a:spcAft>
                  <a:spcPct val="35000"/>
                </a:spcAft>
              </a:pPr>
              <a:r>
                <a:rPr lang="en-US" sz="1200" b="1" kern="1200">
                  <a:solidFill>
                    <a:schemeClr val="tx1">
                      <a:hueOff val="0"/>
                      <a:satOff val="0"/>
                      <a:lumOff val="0"/>
                      <a:alphaOff val="0"/>
                    </a:schemeClr>
                  </a:solidFill>
                  <a:latin typeface="+mn-lt"/>
                  <a:ea typeface="+mn-ea"/>
                  <a:cs typeface="+mn-cs"/>
                </a:rPr>
                <a:t>Admissions:</a:t>
              </a:r>
            </a:p>
            <a:p>
              <a:pPr algn="ctr" defTabSz="435610">
                <a:lnSpc>
                  <a:spcPct val="90000"/>
                </a:lnSpc>
                <a:spcBef>
                  <a:spcPct val="0"/>
                </a:spcBef>
                <a:spcAft>
                  <a:spcPct val="35000"/>
                </a:spcAft>
              </a:pPr>
              <a:r>
                <a:rPr lang="en-US" sz="1200" kern="1200">
                  <a:solidFill>
                    <a:schemeClr val="tx1">
                      <a:hueOff val="0"/>
                      <a:satOff val="0"/>
                      <a:lumOff val="0"/>
                      <a:alphaOff val="0"/>
                    </a:schemeClr>
                  </a:solidFill>
                  <a:latin typeface="+mn-lt"/>
                  <a:ea typeface="+mn-ea"/>
                  <a:cs typeface="+mn-cs"/>
                </a:rPr>
                <a:t> Applications and personal statements </a:t>
              </a:r>
              <a:endParaRPr lang="en-US" sz="2400" kern="1200"/>
            </a:p>
          </p:txBody>
        </p:sp>
        <p:sp>
          <p:nvSpPr>
            <p:cNvPr id="21" name="Rectangle 20" descr="Email">
              <a:extLst>
                <a:ext uri="{FF2B5EF4-FFF2-40B4-BE49-F238E27FC236}">
                  <a16:creationId xmlns:a16="http://schemas.microsoft.com/office/drawing/2014/main" id="{7AB59F42-6D24-E644-8BDD-278B8794DBB7}"/>
                </a:ext>
              </a:extLst>
            </p:cNvPr>
            <p:cNvSpPr/>
            <p:nvPr/>
          </p:nvSpPr>
          <p:spPr>
            <a:xfrm>
              <a:off x="6119360" y="3248327"/>
              <a:ext cx="674736" cy="674736"/>
            </a:xfrm>
            <a:prstGeom prst="rect">
              <a:avLst/>
            </a:prstGeom>
            <a: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sz="3200"/>
            </a:p>
          </p:txBody>
        </p:sp>
        <p:sp>
          <p:nvSpPr>
            <p:cNvPr id="22" name="Freeform 21">
              <a:extLst>
                <a:ext uri="{FF2B5EF4-FFF2-40B4-BE49-F238E27FC236}">
                  <a16:creationId xmlns:a16="http://schemas.microsoft.com/office/drawing/2014/main" id="{1A6DA073-3099-902C-131C-9C1254DA6BE5}"/>
                </a:ext>
              </a:extLst>
            </p:cNvPr>
            <p:cNvSpPr/>
            <p:nvPr/>
          </p:nvSpPr>
          <p:spPr>
            <a:xfrm>
              <a:off x="5707021" y="4221197"/>
              <a:ext cx="1499414" cy="993361"/>
            </a:xfrm>
            <a:custGeom>
              <a:avLst/>
              <a:gdLst>
                <a:gd name="connsiteX0" fmla="*/ 0 w 1499414"/>
                <a:gd name="connsiteY0" fmla="*/ 0 h 993361"/>
                <a:gd name="connsiteX1" fmla="*/ 1499414 w 1499414"/>
                <a:gd name="connsiteY1" fmla="*/ 0 h 993361"/>
                <a:gd name="connsiteX2" fmla="*/ 1499414 w 1499414"/>
                <a:gd name="connsiteY2" fmla="*/ 993361 h 993361"/>
                <a:gd name="connsiteX3" fmla="*/ 0 w 1499414"/>
                <a:gd name="connsiteY3" fmla="*/ 993361 h 993361"/>
                <a:gd name="connsiteX4" fmla="*/ 0 w 1499414"/>
                <a:gd name="connsiteY4" fmla="*/ 0 h 99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14" h="993361">
                  <a:moveTo>
                    <a:pt x="0" y="0"/>
                  </a:moveTo>
                  <a:lnTo>
                    <a:pt x="1499414" y="0"/>
                  </a:lnTo>
                  <a:lnTo>
                    <a:pt x="1499414" y="993361"/>
                  </a:lnTo>
                  <a:lnTo>
                    <a:pt x="0" y="9933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435610">
                <a:lnSpc>
                  <a:spcPct val="90000"/>
                </a:lnSpc>
                <a:spcBef>
                  <a:spcPct val="0"/>
                </a:spcBef>
                <a:spcAft>
                  <a:spcPct val="35000"/>
                </a:spcAft>
              </a:pPr>
              <a:r>
                <a:rPr lang="en-US" sz="1200" b="1" kern="1200" dirty="0">
                  <a:solidFill>
                    <a:schemeClr val="tx1">
                      <a:hueOff val="0"/>
                      <a:satOff val="0"/>
                      <a:lumOff val="0"/>
                      <a:alphaOff val="0"/>
                    </a:schemeClr>
                  </a:solidFill>
                  <a:latin typeface="+mn-lt"/>
                  <a:ea typeface="+mn-ea"/>
                  <a:cs typeface="+mn-cs"/>
                </a:rPr>
                <a:t>Communications:</a:t>
              </a:r>
            </a:p>
            <a:p>
              <a:pPr algn="ctr" defTabSz="435610">
                <a:lnSpc>
                  <a:spcPct val="90000"/>
                </a:lnSpc>
                <a:spcBef>
                  <a:spcPct val="0"/>
                </a:spcBef>
                <a:spcAft>
                  <a:spcPct val="35000"/>
                </a:spcAft>
              </a:pPr>
              <a:r>
                <a:rPr lang="en-US" sz="1200" kern="1200" dirty="0">
                  <a:solidFill>
                    <a:schemeClr val="tx1">
                      <a:hueOff val="0"/>
                      <a:satOff val="0"/>
                      <a:lumOff val="0"/>
                      <a:alphaOff val="0"/>
                    </a:schemeClr>
                  </a:solidFill>
                  <a:latin typeface="+mn-lt"/>
                  <a:ea typeface="+mn-ea"/>
                  <a:cs typeface="+mn-cs"/>
                </a:rPr>
                <a:t> Use of AI to generate emails, newsletters, articles, publicity</a:t>
              </a:r>
              <a:endParaRPr lang="en-US" sz="2400" kern="1200" dirty="0"/>
            </a:p>
          </p:txBody>
        </p:sp>
      </p:grpSp>
    </p:spTree>
    <p:extLst>
      <p:ext uri="{BB962C8B-B14F-4D97-AF65-F5344CB8AC3E}">
        <p14:creationId xmlns:p14="http://schemas.microsoft.com/office/powerpoint/2010/main" val="262605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11" name="Group 10">
            <a:extLst>
              <a:ext uri="{FF2B5EF4-FFF2-40B4-BE49-F238E27FC236}">
                <a16:creationId xmlns:a16="http://schemas.microsoft.com/office/drawing/2014/main" id="{DC310F6C-D8CB-4984-9F9B-BA18C17192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2079" y="1033741"/>
            <a:ext cx="4908132" cy="4613915"/>
            <a:chOff x="659679" y="950330"/>
            <a:chExt cx="4908132" cy="4613915"/>
          </a:xfrm>
        </p:grpSpPr>
        <p:sp>
          <p:nvSpPr>
            <p:cNvPr id="12" name="Freeform: Shape 11">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6216" y="1107426"/>
              <a:ext cx="4619072"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3" y="1253260"/>
              <a:ext cx="448802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59679" y="950330"/>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7F58C91B-B7F3-E341-E207-AD542CB200BD}"/>
              </a:ext>
            </a:extLst>
          </p:cNvPr>
          <p:cNvSpPr>
            <a:spLocks noGrp="1"/>
          </p:cNvSpPr>
          <p:nvPr>
            <p:ph type="title"/>
          </p:nvPr>
        </p:nvSpPr>
        <p:spPr>
          <a:xfrm>
            <a:off x="1829849" y="1899904"/>
            <a:ext cx="3312116" cy="2934031"/>
          </a:xfrm>
        </p:spPr>
        <p:txBody>
          <a:bodyPr anchor="ctr">
            <a:normAutofit/>
          </a:bodyPr>
          <a:lstStyle/>
          <a:p>
            <a:r>
              <a:rPr lang="en-US" dirty="0"/>
              <a:t>Policies</a:t>
            </a:r>
          </a:p>
        </p:txBody>
      </p:sp>
      <p:graphicFrame>
        <p:nvGraphicFramePr>
          <p:cNvPr id="5" name="Content Placeholder 2">
            <a:extLst>
              <a:ext uri="{FF2B5EF4-FFF2-40B4-BE49-F238E27FC236}">
                <a16:creationId xmlns:a16="http://schemas.microsoft.com/office/drawing/2014/main" id="{4E3C217B-0CDA-849E-3164-33745301B1D0}"/>
              </a:ext>
            </a:extLst>
          </p:cNvPr>
          <p:cNvGraphicFramePr>
            <a:graphicFrameLocks noGrp="1"/>
          </p:cNvGraphicFramePr>
          <p:nvPr>
            <p:ph idx="1"/>
            <p:extLst>
              <p:ext uri="{D42A27DB-BD31-4B8C-83A1-F6EECF244321}">
                <p14:modId xmlns:p14="http://schemas.microsoft.com/office/powerpoint/2010/main" val="3067222007"/>
              </p:ext>
            </p:extLst>
          </p:nvPr>
        </p:nvGraphicFramePr>
        <p:xfrm>
          <a:off x="6095999" y="940107"/>
          <a:ext cx="5076826" cy="5024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866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7F58C91B-B7F3-E341-E207-AD542CB200BD}"/>
              </a:ext>
            </a:extLst>
          </p:cNvPr>
          <p:cNvSpPr>
            <a:spLocks noGrp="1"/>
          </p:cNvSpPr>
          <p:nvPr>
            <p:ph type="title"/>
          </p:nvPr>
        </p:nvSpPr>
        <p:spPr>
          <a:xfrm>
            <a:off x="1188340" y="1105232"/>
            <a:ext cx="3013545" cy="4277802"/>
          </a:xfrm>
        </p:spPr>
        <p:txBody>
          <a:bodyPr anchor="ctr">
            <a:normAutofit/>
          </a:bodyPr>
          <a:lstStyle/>
          <a:p>
            <a:r>
              <a:rPr lang="en-US" dirty="0"/>
              <a:t>Training</a:t>
            </a:r>
          </a:p>
        </p:txBody>
      </p:sp>
      <p:grpSp>
        <p:nvGrpSpPr>
          <p:cNvPr id="10" name="Group 9">
            <a:extLst>
              <a:ext uri="{FF2B5EF4-FFF2-40B4-BE49-F238E27FC236}">
                <a16:creationId xmlns:a16="http://schemas.microsoft.com/office/drawing/2014/main" id="{D4D684F8-91BF-481C-A965-722756A38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11" name="Freeform: Shape 10">
              <a:extLst>
                <a:ext uri="{FF2B5EF4-FFF2-40B4-BE49-F238E27FC236}">
                  <a16:creationId xmlns:a16="http://schemas.microsoft.com/office/drawing/2014/main" id="{05DF7B3C-29EF-4ADC-BFDC-C3A038AC4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20289037-6999-491E-AA63-CC1C3CBBF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497CF6DF-9FF9-4D10-B338-0BEFC0AA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Content Placeholder 2">
            <a:extLst>
              <a:ext uri="{FF2B5EF4-FFF2-40B4-BE49-F238E27FC236}">
                <a16:creationId xmlns:a16="http://schemas.microsoft.com/office/drawing/2014/main" id="{090E417B-276F-C855-D51D-3B2C34CCFCB1}"/>
              </a:ext>
            </a:extLst>
          </p:cNvPr>
          <p:cNvSpPr>
            <a:spLocks noGrp="1"/>
          </p:cNvSpPr>
          <p:nvPr>
            <p:ph idx="1"/>
          </p:nvPr>
        </p:nvSpPr>
        <p:spPr>
          <a:xfrm>
            <a:off x="6096000" y="1290099"/>
            <a:ext cx="5176298" cy="4277802"/>
          </a:xfrm>
        </p:spPr>
        <p:txBody>
          <a:bodyPr anchor="ctr">
            <a:normAutofit/>
          </a:bodyPr>
          <a:lstStyle/>
          <a:p>
            <a:pPr marL="285750" indent="-285750">
              <a:buFont typeface="Arial" panose="020B0604020202020204" pitchFamily="34" charset="0"/>
              <a:buChar char="•"/>
            </a:pPr>
            <a:r>
              <a:rPr lang="en-US" sz="3200" dirty="0"/>
              <a:t>Students</a:t>
            </a:r>
          </a:p>
          <a:p>
            <a:pPr marL="285750" indent="-285750">
              <a:buFont typeface="Arial" panose="020B0604020202020204" pitchFamily="34" charset="0"/>
              <a:buChar char="•"/>
            </a:pPr>
            <a:r>
              <a:rPr lang="en-US" sz="3200" dirty="0"/>
              <a:t>Faculty</a:t>
            </a:r>
          </a:p>
          <a:p>
            <a:pPr marL="285750" indent="-285750">
              <a:buFont typeface="Arial" panose="020B0604020202020204" pitchFamily="34" charset="0"/>
              <a:buChar char="•"/>
            </a:pPr>
            <a:r>
              <a:rPr lang="en-US" sz="3200" dirty="0"/>
              <a:t>Other Law School Constituents</a:t>
            </a:r>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259495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1EC86DB4-572A-4F71-AF8A-2395B4CA7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56583"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71BA53A4-C4B7-4189-9FC1-6350B1AB5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41199"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58AD6E-B070-4640-AA07-87E20898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52928"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36ACFB69-D148-449E-AC5A-C55AA20A7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88858" y="0"/>
            <a:ext cx="1461546" cy="6858000"/>
          </a:xfrm>
          <a:custGeom>
            <a:avLst/>
            <a:gdLst>
              <a:gd name="connsiteX0" fmla="*/ 107940 w 1461546"/>
              <a:gd name="connsiteY0" fmla="*/ 6858000 h 6858000"/>
              <a:gd name="connsiteX1" fmla="*/ 91317 w 1461546"/>
              <a:gd name="connsiteY1" fmla="*/ 6858000 h 6858000"/>
              <a:gd name="connsiteX2" fmla="*/ 392141 w 1461546"/>
              <a:gd name="connsiteY2" fmla="*/ 6542447 h 6858000"/>
              <a:gd name="connsiteX3" fmla="*/ 1444924 w 1461546"/>
              <a:gd name="connsiteY3" fmla="*/ 4079318 h 6858000"/>
              <a:gd name="connsiteX4" fmla="*/ 19696 w 1461546"/>
              <a:gd name="connsiteY4" fmla="*/ 16892 h 6858000"/>
              <a:gd name="connsiteX5" fmla="*/ 0 w 1461546"/>
              <a:gd name="connsiteY5" fmla="*/ 0 h 6858000"/>
              <a:gd name="connsiteX6" fmla="*/ 16622 w 1461546"/>
              <a:gd name="connsiteY6" fmla="*/ 0 h 6858000"/>
              <a:gd name="connsiteX7" fmla="*/ 36319 w 1461546"/>
              <a:gd name="connsiteY7" fmla="*/ 16892 h 6858000"/>
              <a:gd name="connsiteX8" fmla="*/ 1461546 w 1461546"/>
              <a:gd name="connsiteY8" fmla="*/ 4079318 h 6858000"/>
              <a:gd name="connsiteX9" fmla="*/ 408763 w 1461546"/>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546" h="6858000">
                <a:moveTo>
                  <a:pt x="107940" y="6858000"/>
                </a:moveTo>
                <a:lnTo>
                  <a:pt x="91317" y="6858000"/>
                </a:lnTo>
                <a:lnTo>
                  <a:pt x="392141" y="6542447"/>
                </a:lnTo>
                <a:cubicBezTo>
                  <a:pt x="979841" y="5903717"/>
                  <a:pt x="1444924" y="5217633"/>
                  <a:pt x="1444924" y="4079318"/>
                </a:cubicBezTo>
                <a:cubicBezTo>
                  <a:pt x="1444924" y="2357705"/>
                  <a:pt x="934146" y="850004"/>
                  <a:pt x="19696" y="16892"/>
                </a:cubicBezTo>
                <a:lnTo>
                  <a:pt x="0" y="0"/>
                </a:lnTo>
                <a:lnTo>
                  <a:pt x="16622" y="0"/>
                </a:lnTo>
                <a:lnTo>
                  <a:pt x="36319" y="16892"/>
                </a:lnTo>
                <a:cubicBezTo>
                  <a:pt x="950768" y="850004"/>
                  <a:pt x="1461546" y="2357705"/>
                  <a:pt x="1461546" y="4079318"/>
                </a:cubicBezTo>
                <a:cubicBezTo>
                  <a:pt x="1461546" y="5217633"/>
                  <a:pt x="996464" y="5903717"/>
                  <a:pt x="408763" y="654244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7F58C91B-B7F3-E341-E207-AD542CB200BD}"/>
              </a:ext>
            </a:extLst>
          </p:cNvPr>
          <p:cNvSpPr>
            <a:spLocks noGrp="1"/>
          </p:cNvSpPr>
          <p:nvPr>
            <p:ph type="title"/>
          </p:nvPr>
        </p:nvSpPr>
        <p:spPr>
          <a:xfrm>
            <a:off x="2377440" y="442220"/>
            <a:ext cx="8397987" cy="1345269"/>
          </a:xfrm>
        </p:spPr>
        <p:txBody>
          <a:bodyPr anchor="b">
            <a:normAutofit/>
          </a:bodyPr>
          <a:lstStyle/>
          <a:p>
            <a:r>
              <a:rPr lang="en-US" dirty="0"/>
              <a:t>Assessments</a:t>
            </a:r>
          </a:p>
        </p:txBody>
      </p:sp>
      <p:graphicFrame>
        <p:nvGraphicFramePr>
          <p:cNvPr id="5" name="Content Placeholder 2">
            <a:extLst>
              <a:ext uri="{FF2B5EF4-FFF2-40B4-BE49-F238E27FC236}">
                <a16:creationId xmlns:a16="http://schemas.microsoft.com/office/drawing/2014/main" id="{3989F5AF-8B7A-6F9C-841F-3316FDFD0937}"/>
              </a:ext>
            </a:extLst>
          </p:cNvPr>
          <p:cNvGraphicFramePr>
            <a:graphicFrameLocks noGrp="1"/>
          </p:cNvGraphicFramePr>
          <p:nvPr>
            <p:ph idx="1"/>
            <p:extLst>
              <p:ext uri="{D42A27DB-BD31-4B8C-83A1-F6EECF244321}">
                <p14:modId xmlns:p14="http://schemas.microsoft.com/office/powerpoint/2010/main" val="2158276304"/>
              </p:ext>
            </p:extLst>
          </p:nvPr>
        </p:nvGraphicFramePr>
        <p:xfrm>
          <a:off x="2377439" y="2312988"/>
          <a:ext cx="8312785" cy="341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7641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AF1FAC4-448D-3765-073B-4A45CBC85A9F}"/>
              </a:ext>
            </a:extLst>
          </p:cNvPr>
          <p:cNvPicPr>
            <a:picLocks noGrp="1" noChangeAspect="1"/>
          </p:cNvPicPr>
          <p:nvPr>
            <p:ph idx="1"/>
          </p:nvPr>
        </p:nvPicPr>
        <p:blipFill rotWithShape="1">
          <a:blip r:embed="rId3"/>
          <a:srcRect t="-15" r="-313" b="-457"/>
          <a:stretch/>
        </p:blipFill>
        <p:spPr>
          <a:xfrm>
            <a:off x="925284" y="0"/>
            <a:ext cx="10341431" cy="6861969"/>
          </a:xfrm>
          <a:prstGeom prst="rect">
            <a:avLst/>
          </a:prstGeom>
        </p:spPr>
      </p:pic>
    </p:spTree>
    <p:extLst>
      <p:ext uri="{BB962C8B-B14F-4D97-AF65-F5344CB8AC3E}">
        <p14:creationId xmlns:p14="http://schemas.microsoft.com/office/powerpoint/2010/main" val="1635753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ACA6C3-F2FA-4894-85C1-9FA605104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76922BA5-6683-4195-97C3-F3D2A0BB1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E59169C9-0DBE-4B66-9C16-22A64324A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7F58C91B-B7F3-E341-E207-AD542CB200BD}"/>
              </a:ext>
            </a:extLst>
          </p:cNvPr>
          <p:cNvSpPr>
            <a:spLocks noGrp="1"/>
          </p:cNvSpPr>
          <p:nvPr>
            <p:ph type="title"/>
          </p:nvPr>
        </p:nvSpPr>
        <p:spPr>
          <a:xfrm>
            <a:off x="1217944" y="543687"/>
            <a:ext cx="9756112" cy="1046868"/>
          </a:xfrm>
        </p:spPr>
        <p:txBody>
          <a:bodyPr anchor="ctr">
            <a:normAutofit/>
          </a:bodyPr>
          <a:lstStyle/>
          <a:p>
            <a:pPr algn="ctr"/>
            <a:r>
              <a:rPr lang="en-US" dirty="0"/>
              <a:t>Regulation &amp; Enforcement</a:t>
            </a:r>
            <a:endParaRPr lang="en-US"/>
          </a:p>
        </p:txBody>
      </p:sp>
      <p:sp>
        <p:nvSpPr>
          <p:cNvPr id="15" name="Freeform: Shape 14">
            <a:extLst>
              <a:ext uri="{FF2B5EF4-FFF2-40B4-BE49-F238E27FC236}">
                <a16:creationId xmlns:a16="http://schemas.microsoft.com/office/drawing/2014/main" id="{F0457BB4-CED7-4065-8959-D6B51491B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aphicFrame>
        <p:nvGraphicFramePr>
          <p:cNvPr id="5" name="Content Placeholder 2">
            <a:extLst>
              <a:ext uri="{FF2B5EF4-FFF2-40B4-BE49-F238E27FC236}">
                <a16:creationId xmlns:a16="http://schemas.microsoft.com/office/drawing/2014/main" id="{E0F1BD41-1F06-7008-E946-6B63DE6AD75B}"/>
              </a:ext>
            </a:extLst>
          </p:cNvPr>
          <p:cNvGraphicFramePr>
            <a:graphicFrameLocks noGrp="1"/>
          </p:cNvGraphicFramePr>
          <p:nvPr>
            <p:ph idx="1"/>
            <p:extLst>
              <p:ext uri="{D42A27DB-BD31-4B8C-83A1-F6EECF244321}">
                <p14:modId xmlns:p14="http://schemas.microsoft.com/office/powerpoint/2010/main" val="1865403466"/>
              </p:ext>
            </p:extLst>
          </p:nvPr>
        </p:nvGraphicFramePr>
        <p:xfrm>
          <a:off x="1711171" y="2887877"/>
          <a:ext cx="8769350" cy="3289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8555954"/>
      </p:ext>
    </p:extLst>
  </p:cSld>
  <p:clrMapOvr>
    <a:masterClrMapping/>
  </p:clrMapOvr>
</p:sld>
</file>

<file path=ppt/theme/theme1.xml><?xml version="1.0" encoding="utf-8"?>
<a:theme xmlns:a="http://schemas.openxmlformats.org/drawingml/2006/main" name="SketchLinesVTI">
  <a:themeElements>
    <a:clrScheme name="AnalogousFromLightSeedRightStep">
      <a:dk1>
        <a:srgbClr val="000000"/>
      </a:dk1>
      <a:lt1>
        <a:srgbClr val="FFFFFF"/>
      </a:lt1>
      <a:dk2>
        <a:srgbClr val="213B38"/>
      </a:dk2>
      <a:lt2>
        <a:srgbClr val="E2E6E8"/>
      </a:lt2>
      <a:accent1>
        <a:srgbClr val="C79784"/>
      </a:accent1>
      <a:accent2>
        <a:srgbClr val="B39F6F"/>
      </a:accent2>
      <a:accent3>
        <a:srgbClr val="A2A876"/>
      </a:accent3>
      <a:accent4>
        <a:srgbClr val="89AC6B"/>
      </a:accent4>
      <a:accent5>
        <a:srgbClr val="7BAF79"/>
      </a:accent5>
      <a:accent6>
        <a:srgbClr val="6EB287"/>
      </a:accent6>
      <a:hlink>
        <a:srgbClr val="5E8A9B"/>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1350</TotalTime>
  <Words>1317</Words>
  <Application>Microsoft Macintosh PowerPoint</Application>
  <PresentationFormat>Widescreen</PresentationFormat>
  <Paragraphs>132</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Meiryo</vt:lpstr>
      <vt:lpstr>Arial</vt:lpstr>
      <vt:lpstr>Calibri</vt:lpstr>
      <vt:lpstr>Corbel</vt:lpstr>
      <vt:lpstr>Times New Roman</vt:lpstr>
      <vt:lpstr>SketchLinesVTI</vt:lpstr>
      <vt:lpstr>Administrative Role in Using and Limiting Generative AI</vt:lpstr>
      <vt:lpstr>Presenters</vt:lpstr>
      <vt:lpstr>Major Points for this Conversation</vt:lpstr>
      <vt:lpstr>Widespread Impact around  the Law School</vt:lpstr>
      <vt:lpstr>Policies</vt:lpstr>
      <vt:lpstr>Training</vt:lpstr>
      <vt:lpstr>Assessments</vt:lpstr>
      <vt:lpstr>PowerPoint Presentation</vt:lpstr>
      <vt:lpstr>Regulation &amp; Enforcement</vt:lpstr>
      <vt:lpstr>AI Detector Accuracy</vt:lpstr>
      <vt:lpstr>External Influences &amp; Expectations</vt:lpstr>
      <vt:lpstr>The Future</vt:lpstr>
      <vt:lpstr>Resources</vt:lpstr>
      <vt:lpstr>Keep the Conversation Going</vt:lpstr>
      <vt:lpstr>Questions?</vt:lpstr>
    </vt:vector>
  </TitlesOfParts>
  <Company>Capital Univeristy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Role in Using and Limiting Generative AI</dc:title>
  <dc:creator>Wondracek, Jenny</dc:creator>
  <cp:lastModifiedBy>Rachelle Holmes Perkins</cp:lastModifiedBy>
  <cp:revision>9</cp:revision>
  <dcterms:created xsi:type="dcterms:W3CDTF">2023-12-15T22:48:51Z</dcterms:created>
  <dcterms:modified xsi:type="dcterms:W3CDTF">2024-01-05T16:27:14Z</dcterms:modified>
</cp:coreProperties>
</file>